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83" r:id="rId3"/>
    <p:sldId id="260"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61" r:id="rId19"/>
    <p:sldId id="262" r:id="rId20"/>
    <p:sldId id="257" r:id="rId21"/>
    <p:sldId id="258" r:id="rId22"/>
    <p:sldId id="263" r:id="rId23"/>
    <p:sldId id="264" r:id="rId24"/>
    <p:sldId id="265" r:id="rId25"/>
    <p:sldId id="284" r:id="rId26"/>
    <p:sldId id="285" r:id="rId27"/>
    <p:sldId id="286" r:id="rId28"/>
    <p:sldId id="287" r:id="rId29"/>
    <p:sldId id="288" r:id="rId30"/>
    <p:sldId id="266" r:id="rId31"/>
    <p:sldId id="267" r:id="rId32"/>
    <p:sldId id="268" r:id="rId33"/>
  </p:sldIdLst>
  <p:sldSz cx="1188085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37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744" y="54"/>
      </p:cViewPr>
      <p:guideLst>
        <p:guide orient="horz" pos="2160"/>
        <p:guide pos="37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57ED60-49C7-4CB0-573D-36A212CEC65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2D2F53C9-E695-84FB-BC9D-248D47197013}"/>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BBD60F60-5415-4C64-B4B2-861C7ECD15C0}" type="datetimeFigureOut">
              <a:rPr lang="en-US"/>
              <a:pPr>
                <a:defRPr/>
              </a:pPr>
              <a:t>4/20/2025</a:t>
            </a:fld>
            <a:endParaRPr lang="en-US"/>
          </a:p>
        </p:txBody>
      </p:sp>
      <p:sp>
        <p:nvSpPr>
          <p:cNvPr id="4" name="Slide Image Placeholder 3">
            <a:extLst>
              <a:ext uri="{FF2B5EF4-FFF2-40B4-BE49-F238E27FC236}">
                <a16:creationId xmlns:a16="http://schemas.microsoft.com/office/drawing/2014/main" id="{F416C648-465E-38CD-FA2E-BE931590CA3D}"/>
              </a:ext>
            </a:extLst>
          </p:cNvPr>
          <p:cNvSpPr>
            <a:spLocks noGrp="1" noRot="1" noChangeAspect="1"/>
          </p:cNvSpPr>
          <p:nvPr>
            <p:ph type="sldImg" idx="2"/>
          </p:nvPr>
        </p:nvSpPr>
        <p:spPr>
          <a:xfrm>
            <a:off x="458788" y="685800"/>
            <a:ext cx="59404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3FDD8E-3522-8621-C48E-8C477B6878A8}"/>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8F64C82-33C4-F519-0894-53B442BEFFE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F7880233-60E8-29D8-6FD7-EAA2653A704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E2B90E9-5B9E-4C59-87EF-B80FEE26345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E7725887-13A9-ADE4-7F7E-16E0E8034F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36FE3EE3-CE77-820C-86E0-3CE647C3A6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Slide Number Placeholder 3">
            <a:extLst>
              <a:ext uri="{FF2B5EF4-FFF2-40B4-BE49-F238E27FC236}">
                <a16:creationId xmlns:a16="http://schemas.microsoft.com/office/drawing/2014/main" id="{7B6D758C-22FE-8D16-0669-31BF437861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CE76F7D-A061-463F-A77A-69F6DA83571E}" type="slidenum">
              <a:rPr lang="en-US" altLang="en-US" smtClean="0"/>
              <a:pPr/>
              <a:t>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1F8506F0-5669-BE8D-9AAD-2D45090CC8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BAD26437-BFC9-772C-A466-089C634568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6628" name="Slide Number Placeholder 3">
            <a:extLst>
              <a:ext uri="{FF2B5EF4-FFF2-40B4-BE49-F238E27FC236}">
                <a16:creationId xmlns:a16="http://schemas.microsoft.com/office/drawing/2014/main" id="{82951183-6133-C94D-4D56-48D65DD59C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01EB5F-80DF-4C8C-8192-43E3BA250417}" type="slidenum">
              <a:rPr lang="en-US" altLang="en-US" smtClean="0">
                <a:latin typeface="Arial" panose="020B0604020202020204" pitchFamily="34" charset="0"/>
              </a:rPr>
              <a:pPr>
                <a:spcBef>
                  <a:spcPct val="0"/>
                </a:spcBef>
              </a:pPr>
              <a:t>20</a:t>
            </a:fld>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507A1C-A8ED-0C2F-D037-B73DF1CFE453}"/>
              </a:ext>
            </a:extLst>
          </p:cNvPr>
          <p:cNvSpPr/>
          <p:nvPr userDrawn="1"/>
        </p:nvSpPr>
        <p:spPr>
          <a:xfrm>
            <a:off x="0" y="0"/>
            <a:ext cx="11880850" cy="10350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pic>
        <p:nvPicPr>
          <p:cNvPr id="3" name="Picture 7">
            <a:extLst>
              <a:ext uri="{FF2B5EF4-FFF2-40B4-BE49-F238E27FC236}">
                <a16:creationId xmlns:a16="http://schemas.microsoft.com/office/drawing/2014/main" id="{74C1F24C-B359-C998-2833-C80162F394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0"/>
            <a:ext cx="5800725"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6F9B22A-8070-92E3-FC41-FB37A8F46926}"/>
              </a:ext>
            </a:extLst>
          </p:cNvPr>
          <p:cNvSpPr txBox="1">
            <a:spLocks noChangeArrowheads="1"/>
          </p:cNvSpPr>
          <p:nvPr userDrawn="1"/>
        </p:nvSpPr>
        <p:spPr bwMode="auto">
          <a:xfrm>
            <a:off x="5440363" y="142875"/>
            <a:ext cx="6684962" cy="1016000"/>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en-US" sz="2000" dirty="0">
                <a:solidFill>
                  <a:schemeClr val="bg1"/>
                </a:solidFill>
              </a:rPr>
              <a:t>NextGen Career planning Platform With Data Driven Insights</a:t>
            </a:r>
          </a:p>
          <a:p>
            <a:pPr eaLnBrk="1" hangingPunct="1">
              <a:defRPr/>
            </a:pPr>
            <a:r>
              <a:rPr lang="en-US" altLang="en-US" sz="2000" dirty="0">
                <a:solidFill>
                  <a:schemeClr val="bg1"/>
                </a:solidFill>
              </a:rPr>
              <a:t>		Major Project Review</a:t>
            </a:r>
          </a:p>
        </p:txBody>
      </p:sp>
      <p:sp>
        <p:nvSpPr>
          <p:cNvPr id="5" name="Rectangle 4">
            <a:extLst>
              <a:ext uri="{FF2B5EF4-FFF2-40B4-BE49-F238E27FC236}">
                <a16:creationId xmlns:a16="http://schemas.microsoft.com/office/drawing/2014/main" id="{C7FD4721-6590-80E4-593D-626D41EAEB24}"/>
              </a:ext>
            </a:extLst>
          </p:cNvPr>
          <p:cNvSpPr/>
          <p:nvPr userDrawn="1"/>
        </p:nvSpPr>
        <p:spPr>
          <a:xfrm>
            <a:off x="0" y="6492875"/>
            <a:ext cx="11880850" cy="36512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0D55A6EB-EFDB-1C06-6496-1243ADC21B70}"/>
              </a:ext>
            </a:extLst>
          </p:cNvPr>
          <p:cNvCxnSpPr/>
          <p:nvPr userDrawn="1"/>
        </p:nvCxnSpPr>
        <p:spPr>
          <a:xfrm>
            <a:off x="0" y="1069975"/>
            <a:ext cx="11880850" cy="1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991E662-5AA4-3BBF-84CF-5FB200923D09}"/>
              </a:ext>
            </a:extLst>
          </p:cNvPr>
          <p:cNvSpPr>
            <a:spLocks noChangeArrowheads="1"/>
          </p:cNvSpPr>
          <p:nvPr userDrawn="1"/>
        </p:nvSpPr>
        <p:spPr bwMode="auto">
          <a:xfrm>
            <a:off x="2795588" y="6488113"/>
            <a:ext cx="6391275" cy="369887"/>
          </a:xfrm>
          <a:prstGeom prst="rect">
            <a:avLst/>
          </a:prstGeom>
          <a:no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en-US" dirty="0">
                <a:solidFill>
                  <a:schemeClr val="bg1"/>
                </a:solidFill>
              </a:rPr>
              <a:t>NextGen Career planning Platform With Data Driven Insights</a:t>
            </a:r>
          </a:p>
        </p:txBody>
      </p:sp>
    </p:spTree>
    <p:extLst>
      <p:ext uri="{BB962C8B-B14F-4D97-AF65-F5344CB8AC3E}">
        <p14:creationId xmlns:p14="http://schemas.microsoft.com/office/powerpoint/2010/main" val="781440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42F4F-33CB-5444-0630-AC3194FD571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93880975-C481-A393-104C-95A0E552613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C483B69-BF84-1F3F-F54E-2C148C3A14AB}"/>
              </a:ext>
            </a:extLst>
          </p:cNvPr>
          <p:cNvSpPr>
            <a:spLocks noGrp="1"/>
          </p:cNvSpPr>
          <p:nvPr>
            <p:ph type="sldNum" sz="quarter" idx="12"/>
          </p:nvPr>
        </p:nvSpPr>
        <p:spPr/>
        <p:txBody>
          <a:bodyPr/>
          <a:lstStyle>
            <a:lvl1pPr>
              <a:defRPr/>
            </a:lvl1pPr>
          </a:lstStyle>
          <a:p>
            <a:pPr>
              <a:defRPr/>
            </a:pPr>
            <a:fld id="{D8F9847D-AF12-4C42-B6A6-B8DAA2E0071A}" type="slidenum">
              <a:rPr lang="en-US" altLang="en-US"/>
              <a:pPr>
                <a:defRPr/>
              </a:pPr>
              <a:t>‹#›</a:t>
            </a:fld>
            <a:endParaRPr lang="en-US" altLang="en-US"/>
          </a:p>
        </p:txBody>
      </p:sp>
    </p:spTree>
    <p:extLst>
      <p:ext uri="{BB962C8B-B14F-4D97-AF65-F5344CB8AC3E}">
        <p14:creationId xmlns:p14="http://schemas.microsoft.com/office/powerpoint/2010/main" val="2558549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60211" y="366714"/>
            <a:ext cx="2004895" cy="7800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5534" y="366714"/>
            <a:ext cx="5816667" cy="7800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1AA6A2-143B-8B2E-D552-CF660B828D9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A83C537-D44E-E4A6-DAE9-968D2E6B688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D4AA0A6-A85B-8EB3-0854-F31FFE5297EF}"/>
              </a:ext>
            </a:extLst>
          </p:cNvPr>
          <p:cNvSpPr>
            <a:spLocks noGrp="1"/>
          </p:cNvSpPr>
          <p:nvPr>
            <p:ph type="sldNum" sz="quarter" idx="12"/>
          </p:nvPr>
        </p:nvSpPr>
        <p:spPr/>
        <p:txBody>
          <a:bodyPr/>
          <a:lstStyle>
            <a:lvl1pPr>
              <a:defRPr/>
            </a:lvl1pPr>
          </a:lstStyle>
          <a:p>
            <a:pPr>
              <a:defRPr/>
            </a:pPr>
            <a:fld id="{86D3C6BA-1B01-4FE4-8077-1147B62F5A1E}" type="slidenum">
              <a:rPr lang="en-US" altLang="en-US"/>
              <a:pPr>
                <a:defRPr/>
              </a:pPr>
              <a:t>‹#›</a:t>
            </a:fld>
            <a:endParaRPr lang="en-US" altLang="en-US"/>
          </a:p>
        </p:txBody>
      </p:sp>
    </p:spTree>
    <p:extLst>
      <p:ext uri="{BB962C8B-B14F-4D97-AF65-F5344CB8AC3E}">
        <p14:creationId xmlns:p14="http://schemas.microsoft.com/office/powerpoint/2010/main" val="517730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7B21EF-D119-9BF0-5436-142DE6C837EC}"/>
              </a:ext>
            </a:extLst>
          </p:cNvPr>
          <p:cNvSpPr/>
          <p:nvPr userDrawn="1"/>
        </p:nvSpPr>
        <p:spPr>
          <a:xfrm>
            <a:off x="0" y="0"/>
            <a:ext cx="11880850" cy="10350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000"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pic>
        <p:nvPicPr>
          <p:cNvPr id="3" name="Picture 7">
            <a:extLst>
              <a:ext uri="{FF2B5EF4-FFF2-40B4-BE49-F238E27FC236}">
                <a16:creationId xmlns:a16="http://schemas.microsoft.com/office/drawing/2014/main" id="{9DB78861-4C7B-30DA-FC91-033E7B063C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0"/>
            <a:ext cx="5800725"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F5CF92DE-22EF-6C25-01A8-CB09754B9E2A}"/>
              </a:ext>
            </a:extLst>
          </p:cNvPr>
          <p:cNvSpPr txBox="1">
            <a:spLocks noChangeArrowheads="1"/>
          </p:cNvSpPr>
          <p:nvPr userDrawn="1"/>
        </p:nvSpPr>
        <p:spPr bwMode="auto">
          <a:xfrm>
            <a:off x="5440363" y="142875"/>
            <a:ext cx="6684962" cy="1016000"/>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en-US" sz="2000" dirty="0">
                <a:solidFill>
                  <a:schemeClr val="bg1"/>
                </a:solidFill>
              </a:rPr>
              <a:t>NextGen Career planning Platform With Data Driven Insights</a:t>
            </a:r>
          </a:p>
          <a:p>
            <a:pPr eaLnBrk="1" hangingPunct="1">
              <a:defRPr/>
            </a:pPr>
            <a:r>
              <a:rPr lang="en-US" altLang="en-US" sz="2000" dirty="0">
                <a:solidFill>
                  <a:schemeClr val="bg1"/>
                </a:solidFill>
              </a:rPr>
              <a:t>		Major Project Review</a:t>
            </a:r>
          </a:p>
        </p:txBody>
      </p:sp>
      <p:cxnSp>
        <p:nvCxnSpPr>
          <p:cNvPr id="5" name="Straight Connector 4">
            <a:extLst>
              <a:ext uri="{FF2B5EF4-FFF2-40B4-BE49-F238E27FC236}">
                <a16:creationId xmlns:a16="http://schemas.microsoft.com/office/drawing/2014/main" id="{A2964ED9-C141-EE79-D214-DA28E3EAA916}"/>
              </a:ext>
            </a:extLst>
          </p:cNvPr>
          <p:cNvCxnSpPr/>
          <p:nvPr userDrawn="1"/>
        </p:nvCxnSpPr>
        <p:spPr>
          <a:xfrm>
            <a:off x="0" y="1069975"/>
            <a:ext cx="11880850" cy="1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D821923-DA54-AACF-4EED-0739011313A6}"/>
              </a:ext>
            </a:extLst>
          </p:cNvPr>
          <p:cNvSpPr/>
          <p:nvPr userDrawn="1"/>
        </p:nvSpPr>
        <p:spPr>
          <a:xfrm>
            <a:off x="0" y="6492875"/>
            <a:ext cx="11880850" cy="36512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5062BEA-2D83-2286-03E6-312C446D6B45}"/>
              </a:ext>
            </a:extLst>
          </p:cNvPr>
          <p:cNvSpPr>
            <a:spLocks noChangeArrowheads="1"/>
          </p:cNvSpPr>
          <p:nvPr userDrawn="1"/>
        </p:nvSpPr>
        <p:spPr bwMode="auto">
          <a:xfrm>
            <a:off x="4564063" y="6488113"/>
            <a:ext cx="6392862" cy="369887"/>
          </a:xfrm>
          <a:prstGeom prst="rect">
            <a:avLst/>
          </a:prstGeom>
          <a:no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en-US" dirty="0">
                <a:solidFill>
                  <a:schemeClr val="bg1"/>
                </a:solidFill>
              </a:rPr>
              <a:t>NextGen Career planning Platform With Data Driven Insights</a:t>
            </a:r>
          </a:p>
        </p:txBody>
      </p:sp>
    </p:spTree>
    <p:extLst>
      <p:ext uri="{BB962C8B-B14F-4D97-AF65-F5344CB8AC3E}">
        <p14:creationId xmlns:p14="http://schemas.microsoft.com/office/powerpoint/2010/main" val="1816192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505" y="4406901"/>
            <a:ext cx="10098723"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38505" y="2906715"/>
            <a:ext cx="1009872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DDB3B7-FDDA-B6EB-E638-921108DD639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8760FF7-A91E-3086-1D6C-E46D0B76F93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570F750-ACA9-3311-5969-7DDBF1D94602}"/>
              </a:ext>
            </a:extLst>
          </p:cNvPr>
          <p:cNvSpPr>
            <a:spLocks noGrp="1"/>
          </p:cNvSpPr>
          <p:nvPr>
            <p:ph type="sldNum" sz="quarter" idx="12"/>
          </p:nvPr>
        </p:nvSpPr>
        <p:spPr/>
        <p:txBody>
          <a:bodyPr/>
          <a:lstStyle>
            <a:lvl1pPr>
              <a:defRPr/>
            </a:lvl1pPr>
          </a:lstStyle>
          <a:p>
            <a:pPr>
              <a:defRPr/>
            </a:pPr>
            <a:fld id="{B962BC62-B7E6-4216-82A3-51E82ED7D2A0}" type="slidenum">
              <a:rPr lang="en-US" altLang="en-US"/>
              <a:pPr>
                <a:defRPr/>
              </a:pPr>
              <a:t>‹#›</a:t>
            </a:fld>
            <a:endParaRPr lang="en-US" altLang="en-US"/>
          </a:p>
        </p:txBody>
      </p:sp>
    </p:spTree>
    <p:extLst>
      <p:ext uri="{BB962C8B-B14F-4D97-AF65-F5344CB8AC3E}">
        <p14:creationId xmlns:p14="http://schemas.microsoft.com/office/powerpoint/2010/main" val="4210970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5533" y="2133601"/>
            <a:ext cx="391078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54327" y="2133601"/>
            <a:ext cx="391078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5E6CED1-2DD4-082F-CFAC-158BEDC20F2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4EA6825-76F5-8AB2-5B98-CF03417084C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1EB7791-138C-0F8B-2FC9-467B5870C7ED}"/>
              </a:ext>
            </a:extLst>
          </p:cNvPr>
          <p:cNvSpPr>
            <a:spLocks noGrp="1"/>
          </p:cNvSpPr>
          <p:nvPr>
            <p:ph type="sldNum" sz="quarter" idx="12"/>
          </p:nvPr>
        </p:nvSpPr>
        <p:spPr/>
        <p:txBody>
          <a:bodyPr/>
          <a:lstStyle>
            <a:lvl1pPr>
              <a:defRPr/>
            </a:lvl1pPr>
          </a:lstStyle>
          <a:p>
            <a:pPr>
              <a:defRPr/>
            </a:pPr>
            <a:fld id="{2529C5ED-037C-46DF-BFD1-0EEA29AC3404}" type="slidenum">
              <a:rPr lang="en-US" altLang="en-US"/>
              <a:pPr>
                <a:defRPr/>
              </a:pPr>
              <a:t>‹#›</a:t>
            </a:fld>
            <a:endParaRPr lang="en-US" altLang="en-US"/>
          </a:p>
        </p:txBody>
      </p:sp>
    </p:spTree>
    <p:extLst>
      <p:ext uri="{BB962C8B-B14F-4D97-AF65-F5344CB8AC3E}">
        <p14:creationId xmlns:p14="http://schemas.microsoft.com/office/powerpoint/2010/main" val="152458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4043" y="274638"/>
            <a:ext cx="10692765"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94044" y="1535113"/>
            <a:ext cx="52494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044" y="2174875"/>
            <a:ext cx="52494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35309" y="1535113"/>
            <a:ext cx="525150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35309" y="2174875"/>
            <a:ext cx="525150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C622DB2-98EB-7F4E-149F-7FB156E41BB4}"/>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C181A3EF-00B0-DBC7-D20C-BDACC59040B4}"/>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7D3A2DD-B935-4A80-FEFD-B5C03F07AED8}"/>
              </a:ext>
            </a:extLst>
          </p:cNvPr>
          <p:cNvSpPr>
            <a:spLocks noGrp="1"/>
          </p:cNvSpPr>
          <p:nvPr>
            <p:ph type="sldNum" sz="quarter" idx="12"/>
          </p:nvPr>
        </p:nvSpPr>
        <p:spPr/>
        <p:txBody>
          <a:bodyPr/>
          <a:lstStyle>
            <a:lvl1pPr>
              <a:defRPr/>
            </a:lvl1pPr>
          </a:lstStyle>
          <a:p>
            <a:pPr>
              <a:defRPr/>
            </a:pPr>
            <a:fld id="{F77B5952-6789-4187-A5FD-91CC3107E8FC}" type="slidenum">
              <a:rPr lang="en-US" altLang="en-US"/>
              <a:pPr>
                <a:defRPr/>
              </a:pPr>
              <a:t>‹#›</a:t>
            </a:fld>
            <a:endParaRPr lang="en-US" altLang="en-US"/>
          </a:p>
        </p:txBody>
      </p:sp>
    </p:spTree>
    <p:extLst>
      <p:ext uri="{BB962C8B-B14F-4D97-AF65-F5344CB8AC3E}">
        <p14:creationId xmlns:p14="http://schemas.microsoft.com/office/powerpoint/2010/main" val="2390242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4E61A2A-A011-418A-8396-092C2A41B0E7}"/>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FD78CF3D-33AF-2E32-97AB-10ECACEA25F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2E415A5-0FA5-29A2-D41B-5BB2A8DF4537}"/>
              </a:ext>
            </a:extLst>
          </p:cNvPr>
          <p:cNvSpPr>
            <a:spLocks noGrp="1"/>
          </p:cNvSpPr>
          <p:nvPr>
            <p:ph type="sldNum" sz="quarter" idx="12"/>
          </p:nvPr>
        </p:nvSpPr>
        <p:spPr/>
        <p:txBody>
          <a:bodyPr/>
          <a:lstStyle>
            <a:lvl1pPr>
              <a:defRPr/>
            </a:lvl1pPr>
          </a:lstStyle>
          <a:p>
            <a:pPr>
              <a:defRPr/>
            </a:pPr>
            <a:fld id="{E4CCD03F-276C-487B-A010-153AB6FF81CF}" type="slidenum">
              <a:rPr lang="en-US" altLang="en-US"/>
              <a:pPr>
                <a:defRPr/>
              </a:pPr>
              <a:t>‹#›</a:t>
            </a:fld>
            <a:endParaRPr lang="en-US" altLang="en-US"/>
          </a:p>
        </p:txBody>
      </p:sp>
    </p:spTree>
    <p:extLst>
      <p:ext uri="{BB962C8B-B14F-4D97-AF65-F5344CB8AC3E}">
        <p14:creationId xmlns:p14="http://schemas.microsoft.com/office/powerpoint/2010/main" val="734898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7D34D09-03B3-9CAD-9009-5B27B4196D4E}"/>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C6D83A68-B69C-C310-9573-FD2D6377CBA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E5793878-8C3D-2DB0-5C8E-93BA1C2B47FD}"/>
              </a:ext>
            </a:extLst>
          </p:cNvPr>
          <p:cNvSpPr>
            <a:spLocks noGrp="1"/>
          </p:cNvSpPr>
          <p:nvPr>
            <p:ph type="sldNum" sz="quarter" idx="12"/>
          </p:nvPr>
        </p:nvSpPr>
        <p:spPr/>
        <p:txBody>
          <a:bodyPr/>
          <a:lstStyle>
            <a:lvl1pPr>
              <a:defRPr/>
            </a:lvl1pPr>
          </a:lstStyle>
          <a:p>
            <a:pPr>
              <a:defRPr/>
            </a:pPr>
            <a:fld id="{5B1CB103-0DC1-4609-A519-605D1C2AA9BD}" type="slidenum">
              <a:rPr lang="en-US" altLang="en-US"/>
              <a:pPr>
                <a:defRPr/>
              </a:pPr>
              <a:t>‹#›</a:t>
            </a:fld>
            <a:endParaRPr lang="en-US" altLang="en-US"/>
          </a:p>
        </p:txBody>
      </p:sp>
    </p:spTree>
    <p:extLst>
      <p:ext uri="{BB962C8B-B14F-4D97-AF65-F5344CB8AC3E}">
        <p14:creationId xmlns:p14="http://schemas.microsoft.com/office/powerpoint/2010/main" val="169766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044" y="273050"/>
            <a:ext cx="3908718"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645083" y="273052"/>
            <a:ext cx="664172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4044" y="1435102"/>
            <a:ext cx="390871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EF780EE-9FB9-6469-43A6-CB4358859D8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3FB56151-AC68-EE7E-1F33-0BB3F246C36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C0F2264-C2A4-327C-356C-586B9423924B}"/>
              </a:ext>
            </a:extLst>
          </p:cNvPr>
          <p:cNvSpPr>
            <a:spLocks noGrp="1"/>
          </p:cNvSpPr>
          <p:nvPr>
            <p:ph type="sldNum" sz="quarter" idx="12"/>
          </p:nvPr>
        </p:nvSpPr>
        <p:spPr/>
        <p:txBody>
          <a:bodyPr/>
          <a:lstStyle>
            <a:lvl1pPr>
              <a:defRPr/>
            </a:lvl1pPr>
          </a:lstStyle>
          <a:p>
            <a:pPr>
              <a:defRPr/>
            </a:pPr>
            <a:fld id="{EF44352E-C4A4-4616-82E3-42CD47FBFE69}" type="slidenum">
              <a:rPr lang="en-US" altLang="en-US"/>
              <a:pPr>
                <a:defRPr/>
              </a:pPr>
              <a:t>‹#›</a:t>
            </a:fld>
            <a:endParaRPr lang="en-US" altLang="en-US"/>
          </a:p>
        </p:txBody>
      </p:sp>
    </p:spTree>
    <p:extLst>
      <p:ext uri="{BB962C8B-B14F-4D97-AF65-F5344CB8AC3E}">
        <p14:creationId xmlns:p14="http://schemas.microsoft.com/office/powerpoint/2010/main" val="825900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730" y="4800601"/>
            <a:ext cx="712851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28730" y="612775"/>
            <a:ext cx="712851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28730" y="5367339"/>
            <a:ext cx="71285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30960BC-1426-AEA4-4FE4-E7587CB59B9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3D61C277-9649-AA31-A684-20B843C3B23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B30C81E-AF12-AFF8-CFA4-AC0299AABF08}"/>
              </a:ext>
            </a:extLst>
          </p:cNvPr>
          <p:cNvSpPr>
            <a:spLocks noGrp="1"/>
          </p:cNvSpPr>
          <p:nvPr>
            <p:ph type="sldNum" sz="quarter" idx="12"/>
          </p:nvPr>
        </p:nvSpPr>
        <p:spPr/>
        <p:txBody>
          <a:bodyPr/>
          <a:lstStyle>
            <a:lvl1pPr>
              <a:defRPr/>
            </a:lvl1pPr>
          </a:lstStyle>
          <a:p>
            <a:pPr>
              <a:defRPr/>
            </a:pPr>
            <a:fld id="{130B9D0E-DB50-4E50-9E3A-E9CEC3773C33}" type="slidenum">
              <a:rPr lang="en-US" altLang="en-US"/>
              <a:pPr>
                <a:defRPr/>
              </a:pPr>
              <a:t>‹#›</a:t>
            </a:fld>
            <a:endParaRPr lang="en-US" altLang="en-US"/>
          </a:p>
        </p:txBody>
      </p:sp>
    </p:spTree>
    <p:extLst>
      <p:ext uri="{BB962C8B-B14F-4D97-AF65-F5344CB8AC3E}">
        <p14:creationId xmlns:p14="http://schemas.microsoft.com/office/powerpoint/2010/main" val="2293005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BD7F1D8-B1A3-ABAB-BFCF-566733B9B894}"/>
              </a:ext>
            </a:extLst>
          </p:cNvPr>
          <p:cNvSpPr>
            <a:spLocks noGrp="1"/>
          </p:cNvSpPr>
          <p:nvPr>
            <p:ph type="title"/>
          </p:nvPr>
        </p:nvSpPr>
        <p:spPr bwMode="auto">
          <a:xfrm>
            <a:off x="593725" y="274638"/>
            <a:ext cx="1069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90039B8-DF04-20CC-192C-81D3B60A6AA7}"/>
              </a:ext>
            </a:extLst>
          </p:cNvPr>
          <p:cNvSpPr>
            <a:spLocks noGrp="1"/>
          </p:cNvSpPr>
          <p:nvPr>
            <p:ph type="body" idx="1"/>
          </p:nvPr>
        </p:nvSpPr>
        <p:spPr bwMode="auto">
          <a:xfrm>
            <a:off x="593725" y="1600200"/>
            <a:ext cx="1069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7FA0608-8103-CA43-F930-2D46D978A385}"/>
              </a:ext>
            </a:extLst>
          </p:cNvPr>
          <p:cNvSpPr>
            <a:spLocks noGrp="1"/>
          </p:cNvSpPr>
          <p:nvPr>
            <p:ph type="dt" sz="half" idx="2"/>
          </p:nvPr>
        </p:nvSpPr>
        <p:spPr>
          <a:xfrm>
            <a:off x="593725" y="6356350"/>
            <a:ext cx="2771775"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a:extLst>
              <a:ext uri="{FF2B5EF4-FFF2-40B4-BE49-F238E27FC236}">
                <a16:creationId xmlns:a16="http://schemas.microsoft.com/office/drawing/2014/main" id="{8F59A3CB-8253-1DD6-15FC-E55DD6360795}"/>
              </a:ext>
            </a:extLst>
          </p:cNvPr>
          <p:cNvSpPr>
            <a:spLocks noGrp="1"/>
          </p:cNvSpPr>
          <p:nvPr>
            <p:ph type="ftr" sz="quarter" idx="3"/>
          </p:nvPr>
        </p:nvSpPr>
        <p:spPr>
          <a:xfrm>
            <a:off x="4059238" y="6356350"/>
            <a:ext cx="3762375"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FE5353B-7B4D-46D1-C8FA-35E08AA05203}"/>
              </a:ext>
            </a:extLst>
          </p:cNvPr>
          <p:cNvSpPr>
            <a:spLocks noGrp="1"/>
          </p:cNvSpPr>
          <p:nvPr>
            <p:ph type="sldNum" sz="quarter" idx="4"/>
          </p:nvPr>
        </p:nvSpPr>
        <p:spPr>
          <a:xfrm>
            <a:off x="8515350" y="6356350"/>
            <a:ext cx="2771775"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EDB646AE-0888-4181-9982-B40FE9695AD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96" r:id="rId1"/>
    <p:sldLayoutId id="2147483997"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1.xml" /><Relationship Id="rId4" Type="http://schemas.openxmlformats.org/officeDocument/2006/relationships/image" Target="../media/image4.png" /></Relationships>
</file>

<file path=ppt/slides/_rels/slide2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26.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2.xml" /><Relationship Id="rId4" Type="http://schemas.openxmlformats.org/officeDocument/2006/relationships/image" Target="../media/image10.png" /></Relationships>
</file>

<file path=ppt/slides/_rels/slide27.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 Id="rId4" Type="http://schemas.openxmlformats.org/officeDocument/2006/relationships/image" Target="../media/image13.png" /></Relationships>
</file>

<file path=ppt/slides/_rels/slide28.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8.png" /><Relationship Id="rId1" Type="http://schemas.openxmlformats.org/officeDocument/2006/relationships/slideLayout" Target="../slideLayouts/slideLayout2.xml" /><Relationship Id="rId4" Type="http://schemas.openxmlformats.org/officeDocument/2006/relationships/image" Target="../media/image15.jpeg" /></Relationships>
</file>

<file path=ppt/slides/_rels/slide2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a:extLst>
              <a:ext uri="{FF2B5EF4-FFF2-40B4-BE49-F238E27FC236}">
                <a16:creationId xmlns:a16="http://schemas.microsoft.com/office/drawing/2014/main" id="{EA9A3312-D0FC-0A4A-6B16-E038D9D5E9AF}"/>
              </a:ext>
            </a:extLst>
          </p:cNvPr>
          <p:cNvSpPr>
            <a:spLocks noChangeArrowheads="1"/>
          </p:cNvSpPr>
          <p:nvPr/>
        </p:nvSpPr>
        <p:spPr bwMode="auto">
          <a:xfrm>
            <a:off x="0" y="1052513"/>
            <a:ext cx="11880850" cy="5632311"/>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Arial" panose="020B0604020202020204" pitchFamily="34" charset="0"/>
              <a:buNone/>
              <a:defRPr/>
            </a:pPr>
            <a:r>
              <a:rPr lang="en-US" altLang="en-US" sz="4400" b="1" dirty="0">
                <a:solidFill>
                  <a:schemeClr val="tx2">
                    <a:lumMod val="75000"/>
                  </a:schemeClr>
                </a:solidFill>
                <a:latin typeface="Times New Roman" panose="02020603050405020304" pitchFamily="18" charset="0"/>
                <a:cs typeface="Times New Roman" panose="02020603050405020304" pitchFamily="18" charset="0"/>
              </a:rPr>
              <a:t>Multi Skin Cancer Classification and Segmentation</a:t>
            </a:r>
          </a:p>
          <a:p>
            <a:pPr algn="ctr" eaLnBrk="1" hangingPunct="1">
              <a:spcBef>
                <a:spcPct val="0"/>
              </a:spcBef>
              <a:buFont typeface="Arial" panose="020B0604020202020204" pitchFamily="34" charset="0"/>
              <a:buNone/>
              <a:defRPr/>
            </a:pPr>
            <a:r>
              <a:rPr lang="en-IN" altLang="en-US" sz="2400" b="1" dirty="0">
                <a:latin typeface="Times New Roman" panose="02020603050405020304" pitchFamily="18" charset="0"/>
                <a:cs typeface="Times New Roman" panose="02020603050405020304" pitchFamily="18" charset="0"/>
              </a:rPr>
              <a:t>BY</a:t>
            </a:r>
            <a:endParaRPr lang="en-IN" altLang="en-US" sz="2000" b="1" dirty="0">
              <a:latin typeface="Times New Roman" panose="02020603050405020304" pitchFamily="18" charset="0"/>
              <a:cs typeface="Times New Roman" panose="02020603050405020304" pitchFamily="18" charset="0"/>
            </a:endParaRPr>
          </a:p>
          <a:p>
            <a:pPr algn="ctr" eaLnBrk="1" hangingPunct="1">
              <a:spcBef>
                <a:spcPct val="0"/>
              </a:spcBef>
              <a:buFontTx/>
              <a:buNone/>
              <a:defRPr/>
            </a:pPr>
            <a:endParaRPr lang="en-IN" altLang="en-US" sz="2000" b="1" dirty="0">
              <a:latin typeface="Times New Roman" panose="02020603050405020304" pitchFamily="18" charset="0"/>
              <a:cs typeface="Times New Roman" panose="02020603050405020304" pitchFamily="18" charset="0"/>
            </a:endParaRPr>
          </a:p>
          <a:p>
            <a:pPr algn="just" eaLnBrk="1" hangingPunct="1">
              <a:spcBef>
                <a:spcPct val="0"/>
              </a:spcBef>
              <a:buFontTx/>
              <a:buNone/>
              <a:defRPr/>
            </a:pPr>
            <a:r>
              <a:rPr lang="en-IN" altLang="en-US" sz="2000" b="1"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Mr. </a:t>
            </a:r>
            <a:r>
              <a:rPr lang="en-US" altLang="en-US" sz="2000" dirty="0">
                <a:latin typeface="Times New Roman" panose="02020603050405020304" pitchFamily="18" charset="0"/>
                <a:cs typeface="Times New Roman" panose="02020603050405020304" pitchFamily="18" charset="0"/>
              </a:rPr>
              <a:t>R. </a:t>
            </a:r>
            <a:r>
              <a:rPr lang="en-US" altLang="en-US" sz="2000" dirty="0" err="1">
                <a:latin typeface="Times New Roman" panose="02020603050405020304" pitchFamily="18" charset="0"/>
                <a:cs typeface="Times New Roman" panose="02020603050405020304" pitchFamily="18" charset="0"/>
              </a:rPr>
              <a:t>Bhanu</a:t>
            </a:r>
            <a:r>
              <a:rPr lang="en-US" altLang="en-US" sz="2000" dirty="0">
                <a:latin typeface="Times New Roman" panose="02020603050405020304" pitchFamily="18" charset="0"/>
                <a:cs typeface="Times New Roman" panose="02020603050405020304" pitchFamily="18" charset="0"/>
              </a:rPr>
              <a:t> Prakash  </a:t>
            </a:r>
            <a:r>
              <a:rPr lang="en-IN"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21BQ1A4285</a:t>
            </a:r>
            <a:r>
              <a:rPr lang="en-IN" altLang="en-US" sz="2000" dirty="0">
                <a:latin typeface="Times New Roman" panose="02020603050405020304" pitchFamily="18" charset="0"/>
                <a:cs typeface="Times New Roman" panose="02020603050405020304" pitchFamily="18" charset="0"/>
              </a:rPr>
              <a:t>              </a:t>
            </a:r>
          </a:p>
          <a:p>
            <a:pPr algn="just" eaLnBrk="1" hangingPunct="1">
              <a:spcBef>
                <a:spcPct val="0"/>
              </a:spcBef>
              <a:buFontTx/>
              <a:buNone/>
              <a:defRPr/>
            </a:pPr>
            <a:r>
              <a:rPr lang="en-IN" altLang="en-US" sz="2000" dirty="0">
                <a:latin typeface="Times New Roman" panose="02020603050405020304" pitchFamily="18" charset="0"/>
                <a:cs typeface="Times New Roman" panose="02020603050405020304" pitchFamily="18" charset="0"/>
              </a:rPr>
              <a:t>		                           Ms.</a:t>
            </a:r>
            <a:r>
              <a:rPr lang="en-US" altLang="en-US" sz="2000" dirty="0">
                <a:latin typeface="Times New Roman" panose="02020603050405020304" pitchFamily="18" charset="0"/>
                <a:cs typeface="Times New Roman" panose="02020603050405020304" pitchFamily="18" charset="0"/>
              </a:rPr>
              <a:t> M. </a:t>
            </a:r>
            <a:r>
              <a:rPr lang="en-US" altLang="en-US" sz="2000" dirty="0" err="1">
                <a:latin typeface="Times New Roman" panose="02020603050405020304" pitchFamily="18" charset="0"/>
                <a:cs typeface="Times New Roman" panose="02020603050405020304" pitchFamily="18" charset="0"/>
              </a:rPr>
              <a:t>Jyothsna</a:t>
            </a:r>
            <a:r>
              <a:rPr lang="en-IN"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21BQ1A42B0</a:t>
            </a:r>
            <a:endParaRPr lang="en-IN" altLang="en-US" sz="2000" dirty="0">
              <a:latin typeface="Times New Roman" panose="02020603050405020304" pitchFamily="18" charset="0"/>
              <a:cs typeface="Times New Roman" panose="02020603050405020304" pitchFamily="18" charset="0"/>
            </a:endParaRPr>
          </a:p>
          <a:p>
            <a:pPr algn="just" eaLnBrk="1" hangingPunct="1">
              <a:spcBef>
                <a:spcPct val="0"/>
              </a:spcBef>
              <a:buFontTx/>
              <a:buNone/>
              <a:defRPr/>
            </a:pPr>
            <a:r>
              <a:rPr lang="en-IN"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Mr. K. Ganesh     </a:t>
            </a:r>
            <a:r>
              <a:rPr lang="en-IN"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21BQ1A42C6</a:t>
            </a:r>
            <a:r>
              <a:rPr lang="en-IN" altLang="en-US" sz="2000" dirty="0">
                <a:latin typeface="Times New Roman" panose="02020603050405020304" pitchFamily="18" charset="0"/>
                <a:cs typeface="Times New Roman" panose="02020603050405020304" pitchFamily="18" charset="0"/>
              </a:rPr>
              <a:t>      </a:t>
            </a:r>
          </a:p>
          <a:p>
            <a:pPr algn="just" eaLnBrk="1" hangingPunct="1">
              <a:spcBef>
                <a:spcPct val="0"/>
              </a:spcBef>
              <a:buFontTx/>
              <a:buNone/>
              <a:defRPr/>
            </a:pPr>
            <a:r>
              <a:rPr lang="en-IN"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Mr. K. </a:t>
            </a:r>
            <a:r>
              <a:rPr lang="en-US" altLang="en-US" sz="2000" dirty="0" err="1">
                <a:latin typeface="Times New Roman" panose="02020603050405020304" pitchFamily="18" charset="0"/>
                <a:cs typeface="Times New Roman" panose="02020603050405020304" pitchFamily="18" charset="0"/>
              </a:rPr>
              <a:t>Avinash</a:t>
            </a:r>
            <a:r>
              <a:rPr lang="en-US" altLang="en-US" sz="2000"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21BQ1A42C7</a:t>
            </a:r>
            <a:endParaRPr lang="en-IN" altLang="en-US" sz="2000" dirty="0">
              <a:latin typeface="Times New Roman" panose="02020603050405020304" pitchFamily="18" charset="0"/>
              <a:cs typeface="Times New Roman" panose="02020603050405020304" pitchFamily="18" charset="0"/>
            </a:endParaRPr>
          </a:p>
          <a:p>
            <a:pPr algn="just" eaLnBrk="1" hangingPunct="1">
              <a:spcBef>
                <a:spcPct val="0"/>
              </a:spcBef>
              <a:buFont typeface="Arial" panose="020B0604020202020204" pitchFamily="34" charset="0"/>
              <a:buNone/>
              <a:defRPr/>
            </a:pPr>
            <a:r>
              <a:rPr lang="en-IN" altLang="en-US" sz="2000" dirty="0">
                <a:latin typeface="Times New Roman" panose="02020603050405020304" pitchFamily="18" charset="0"/>
                <a:cs typeface="Times New Roman" panose="02020603050405020304" pitchFamily="18" charset="0"/>
              </a:rPr>
              <a:t>			            </a:t>
            </a:r>
          </a:p>
          <a:p>
            <a:pPr algn="just" eaLnBrk="1" hangingPunct="1">
              <a:spcBef>
                <a:spcPct val="0"/>
              </a:spcBef>
              <a:buFontTx/>
              <a:buNone/>
              <a:defRPr/>
            </a:pPr>
            <a:endParaRPr lang="en-IN" altLang="en-US" sz="2000" dirty="0">
              <a:latin typeface="Times New Roman" panose="02020603050405020304" pitchFamily="18" charset="0"/>
              <a:cs typeface="Times New Roman" panose="02020603050405020304" pitchFamily="18" charset="0"/>
            </a:endParaRPr>
          </a:p>
          <a:p>
            <a:pPr algn="ctr" eaLnBrk="1" hangingPunct="1">
              <a:spcBef>
                <a:spcPct val="0"/>
              </a:spcBef>
              <a:buFontTx/>
              <a:buNone/>
              <a:defRPr/>
            </a:pPr>
            <a:r>
              <a:rPr lang="en-IN" altLang="en-US" sz="2000" dirty="0">
                <a:latin typeface="Times New Roman" panose="02020603050405020304" pitchFamily="18" charset="0"/>
                <a:cs typeface="Times New Roman" panose="02020603050405020304" pitchFamily="18" charset="0"/>
              </a:rPr>
              <a:t>                                                                                                                           </a:t>
            </a:r>
          </a:p>
          <a:p>
            <a:pPr algn="ctr" eaLnBrk="1" hangingPunct="1">
              <a:spcBef>
                <a:spcPct val="0"/>
              </a:spcBef>
              <a:buFontTx/>
              <a:buNone/>
              <a:defRPr/>
            </a:pPr>
            <a:r>
              <a:rPr lang="en-IN" altLang="en-US" sz="2000" dirty="0">
                <a:latin typeface="Times New Roman" panose="02020603050405020304" pitchFamily="18" charset="0"/>
                <a:cs typeface="Times New Roman" panose="02020603050405020304" pitchFamily="18" charset="0"/>
              </a:rPr>
              <a:t>                                                 </a:t>
            </a:r>
          </a:p>
          <a:p>
            <a:pPr algn="ctr" eaLnBrk="1" hangingPunct="1">
              <a:spcBef>
                <a:spcPct val="0"/>
              </a:spcBef>
              <a:buFontTx/>
              <a:buNone/>
              <a:defRPr/>
            </a:pPr>
            <a:r>
              <a:rPr lang="en-IN" altLang="en-US" sz="2400" b="1" dirty="0">
                <a:latin typeface="Times New Roman" panose="02020603050405020304" pitchFamily="18" charset="0"/>
                <a:cs typeface="Times New Roman" panose="02020603050405020304" pitchFamily="18" charset="0"/>
              </a:rPr>
              <a:t>UNDER THE GUIDANCE OF</a:t>
            </a:r>
          </a:p>
          <a:p>
            <a:pPr algn="ctr" eaLnBrk="1" hangingPunct="1">
              <a:spcBef>
                <a:spcPct val="0"/>
              </a:spcBef>
              <a:buFontTx/>
              <a:buNone/>
              <a:defRPr/>
            </a:pPr>
            <a:r>
              <a:rPr lang="en-IN" altLang="en-US" sz="2000" b="1" dirty="0">
                <a:latin typeface="Times New Roman" panose="02020603050405020304" pitchFamily="18" charset="0"/>
                <a:cs typeface="Times New Roman" panose="02020603050405020304" pitchFamily="18" charset="0"/>
              </a:rPr>
              <a:t>Mr. </a:t>
            </a:r>
            <a:r>
              <a:rPr lang="en-US" altLang="en-US" sz="2000" b="1" dirty="0">
                <a:latin typeface="Times New Roman" panose="02020603050405020304" pitchFamily="18" charset="0"/>
                <a:cs typeface="Times New Roman" panose="02020603050405020304" pitchFamily="18" charset="0"/>
              </a:rPr>
              <a:t>B. </a:t>
            </a:r>
            <a:r>
              <a:rPr lang="en-US" altLang="en-US" sz="2000" b="1" dirty="0" err="1">
                <a:latin typeface="Times New Roman" panose="02020603050405020304" pitchFamily="18" charset="0"/>
                <a:cs typeface="Times New Roman" panose="02020603050405020304" pitchFamily="18" charset="0"/>
              </a:rPr>
              <a:t>Pardha</a:t>
            </a:r>
            <a:r>
              <a:rPr lang="en-US" altLang="en-US" sz="2000" b="1" dirty="0">
                <a:latin typeface="Times New Roman" panose="02020603050405020304" pitchFamily="18" charset="0"/>
                <a:cs typeface="Times New Roman" panose="02020603050405020304" pitchFamily="18" charset="0"/>
              </a:rPr>
              <a:t> </a:t>
            </a:r>
            <a:r>
              <a:rPr lang="en-US" altLang="en-US" sz="2000" b="1" dirty="0" err="1">
                <a:latin typeface="Times New Roman" panose="02020603050405020304" pitchFamily="18" charset="0"/>
                <a:cs typeface="Times New Roman" panose="02020603050405020304" pitchFamily="18" charset="0"/>
              </a:rPr>
              <a:t>Saradhi</a:t>
            </a:r>
            <a:r>
              <a:rPr lang="en-US" altLang="en-US" sz="2000" b="1" dirty="0">
                <a:latin typeface="Times New Roman" panose="02020603050405020304" pitchFamily="18" charset="0"/>
                <a:cs typeface="Times New Roman" panose="02020603050405020304" pitchFamily="18" charset="0"/>
              </a:rPr>
              <a:t>,</a:t>
            </a:r>
            <a:r>
              <a:rPr lang="en-IN" altLang="en-US" sz="2000" b="1" dirty="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Assistant</a:t>
            </a:r>
            <a:r>
              <a:rPr lang="en-IN" altLang="en-US" sz="2000" b="1" dirty="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Professor</a:t>
            </a:r>
            <a:endParaRPr lang="en-IN" altLang="en-US" sz="2800" b="1" dirty="0">
              <a:latin typeface="Times New Roman" panose="02020603050405020304" pitchFamily="18" charset="0"/>
              <a:cs typeface="Times New Roman" panose="02020603050405020304" pitchFamily="18" charset="0"/>
            </a:endParaRPr>
          </a:p>
          <a:p>
            <a:pPr algn="ctr" eaLnBrk="1" hangingPunct="1">
              <a:spcBef>
                <a:spcPct val="0"/>
              </a:spcBef>
              <a:buFontTx/>
              <a:buNone/>
              <a:defRPr/>
            </a:pPr>
            <a:r>
              <a:rPr lang="en-IN" altLang="en-US" sz="2400" dirty="0">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1C5FBEC-D32A-CD7C-402C-7FB65729CB64}"/>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5A0F9E47-45E6-5AB4-3AFE-FE551FB5FEAB}"/>
              </a:ext>
            </a:extLst>
          </p:cNvPr>
          <p:cNvSpPr/>
          <p:nvPr/>
        </p:nvSpPr>
        <p:spPr>
          <a:xfrm>
            <a:off x="2195513" y="6526213"/>
            <a:ext cx="7705725"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125" name="TextBox 3">
            <a:extLst>
              <a:ext uri="{FF2B5EF4-FFF2-40B4-BE49-F238E27FC236}">
                <a16:creationId xmlns:a16="http://schemas.microsoft.com/office/drawing/2014/main" id="{01634FB9-A1A5-3E4C-0BD2-5DFCE9AAA6C7}"/>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5126" name="TextBox 4">
            <a:extLst>
              <a:ext uri="{FF2B5EF4-FFF2-40B4-BE49-F238E27FC236}">
                <a16:creationId xmlns:a16="http://schemas.microsoft.com/office/drawing/2014/main" id="{8BF73B82-D965-64F5-2A81-709546D63EF3}"/>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a:extLst>
              <a:ext uri="{FF2B5EF4-FFF2-40B4-BE49-F238E27FC236}">
                <a16:creationId xmlns:a16="http://schemas.microsoft.com/office/drawing/2014/main" id="{28A4B62A-05AB-037B-E5B4-D5B5D30EF89A}"/>
              </a:ext>
            </a:extLst>
          </p:cNvPr>
          <p:cNvSpPr txBox="1">
            <a:spLocks noChangeArrowheads="1"/>
          </p:cNvSpPr>
          <p:nvPr/>
        </p:nvSpPr>
        <p:spPr bwMode="auto">
          <a:xfrm>
            <a:off x="684213" y="1412875"/>
            <a:ext cx="9648825"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IN" altLang="en-US" sz="2200" b="1">
                <a:latin typeface="Times New Roman" panose="02020603050405020304" pitchFamily="18" charset="0"/>
                <a:cs typeface="Times New Roman" panose="02020603050405020304" pitchFamily="18" charset="0"/>
              </a:rPr>
              <a:t>Module 1: </a:t>
            </a:r>
            <a:r>
              <a:rPr lang="en-US" altLang="en-US" sz="2200" b="1">
                <a:latin typeface="Times New Roman" panose="02020603050405020304" pitchFamily="18" charset="0"/>
                <a:cs typeface="Times New Roman" panose="02020603050405020304" pitchFamily="18" charset="0"/>
              </a:rPr>
              <a:t>Skin Cancer Classification using CNN- </a:t>
            </a:r>
            <a:r>
              <a:rPr lang="en-IN" altLang="en-US" sz="2200" b="1">
                <a:latin typeface="Times New Roman" panose="02020603050405020304" pitchFamily="18" charset="0"/>
                <a:cs typeface="Times New Roman" panose="02020603050405020304" pitchFamily="18" charset="0"/>
              </a:rPr>
              <a:t>Overview</a:t>
            </a:r>
            <a:endParaRPr lang="en-IN" altLang="en-US" sz="220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800" b="1">
                <a:latin typeface="Times New Roman" panose="02020603050405020304" pitchFamily="18" charset="0"/>
                <a:cs typeface="Times New Roman" panose="02020603050405020304" pitchFamily="18" charset="0"/>
              </a:rPr>
              <a:t>Purpose:</a:t>
            </a:r>
          </a:p>
          <a:p>
            <a:pPr>
              <a:buFont typeface="Arial" panose="020B0604020202020204" pitchFamily="34" charset="0"/>
              <a:buNone/>
            </a:pPr>
            <a:r>
              <a:rPr lang="en-US" altLang="en-US" sz="1800">
                <a:latin typeface="Times New Roman" panose="02020603050405020304" pitchFamily="18" charset="0"/>
                <a:cs typeface="Times New Roman" panose="02020603050405020304" pitchFamily="18" charset="0"/>
              </a:rPr>
              <a:t>The primary purpose of Module-1 is to automate the classification of skin lesions using deep learning techniques. By leveraging a </a:t>
            </a:r>
            <a:r>
              <a:rPr lang="en-US" altLang="en-US" sz="1800" b="1">
                <a:latin typeface="Times New Roman" panose="02020603050405020304" pitchFamily="18" charset="0"/>
                <a:cs typeface="Times New Roman" panose="02020603050405020304" pitchFamily="18" charset="0"/>
              </a:rPr>
              <a:t>Convolutional Neural Network (CNN)</a:t>
            </a:r>
            <a:r>
              <a:rPr lang="en-US" altLang="en-US" sz="1800">
                <a:latin typeface="Times New Roman" panose="02020603050405020304" pitchFamily="18" charset="0"/>
                <a:cs typeface="Times New Roman" panose="02020603050405020304" pitchFamily="18" charset="0"/>
              </a:rPr>
              <a:t>, the module is capable of distinguishing between various types of skin cancer (e.g., melanoma, basal cell carcinoma, benign nevi) and providing accurate predictions.</a:t>
            </a:r>
          </a:p>
          <a:p>
            <a:pPr>
              <a:buFont typeface="Arial" panose="020B0604020202020204" pitchFamily="34" charset="0"/>
              <a:buNone/>
            </a:pPr>
            <a:endParaRPr lang="en-US" altLang="en-US" sz="180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2000" b="1">
                <a:latin typeface="Times New Roman" panose="02020603050405020304" pitchFamily="18" charset="0"/>
                <a:cs typeface="Times New Roman" panose="02020603050405020304" pitchFamily="18" charset="0"/>
              </a:rPr>
              <a:t>Key Sections:</a:t>
            </a:r>
          </a:p>
          <a:p>
            <a:pPr>
              <a:buFont typeface="Arial" panose="020B0604020202020204" pitchFamily="34" charset="0"/>
              <a:buNone/>
            </a:pPr>
            <a:endParaRPr lang="en-US" altLang="en-US" sz="2000" b="1">
              <a:latin typeface="Times New Roman" panose="02020603050405020304" pitchFamily="18" charset="0"/>
              <a:cs typeface="Times New Roman" panose="02020603050405020304" pitchFamily="18" charset="0"/>
            </a:endParaRP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Data Collection</a:t>
            </a:r>
            <a:r>
              <a:rPr lang="en-US" altLang="en-US" sz="1800">
                <a:latin typeface="Times New Roman" panose="02020603050405020304" pitchFamily="18" charset="0"/>
                <a:cs typeface="Times New Roman" panose="02020603050405020304" pitchFamily="18" charset="0"/>
              </a:rPr>
              <a:t>:</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CNN Model Design</a:t>
            </a:r>
            <a:r>
              <a:rPr lang="en-US" altLang="en-US" sz="1800">
                <a:latin typeface="Times New Roman" panose="02020603050405020304" pitchFamily="18" charset="0"/>
                <a:cs typeface="Times New Roman" panose="02020603050405020304" pitchFamily="18" charset="0"/>
              </a:rPr>
              <a:t>:</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Model Training</a:t>
            </a:r>
            <a:r>
              <a:rPr lang="en-US" altLang="en-US" sz="1800">
                <a:latin typeface="Times New Roman" panose="02020603050405020304" pitchFamily="18" charset="0"/>
                <a:cs typeface="Times New Roman" panose="02020603050405020304" pitchFamily="18" charset="0"/>
              </a:rPr>
              <a:t>:</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Classification Results</a:t>
            </a:r>
            <a:r>
              <a:rPr lang="en-US" altLang="en-US" sz="1800">
                <a:latin typeface="Times New Roman" panose="02020603050405020304" pitchFamily="18" charset="0"/>
                <a:cs typeface="Times New Roman" panose="02020603050405020304" pitchFamily="18" charset="0"/>
              </a:rPr>
              <a:t>:</a:t>
            </a:r>
          </a:p>
        </p:txBody>
      </p:sp>
      <p:sp>
        <p:nvSpPr>
          <p:cNvPr id="2" name="Rectangle 1">
            <a:extLst>
              <a:ext uri="{FF2B5EF4-FFF2-40B4-BE49-F238E27FC236}">
                <a16:creationId xmlns:a16="http://schemas.microsoft.com/office/drawing/2014/main" id="{FAE0AA0E-A049-51F2-09DE-7B15130EA77C}"/>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C2BAFDBB-1CB9-E241-B2EB-502167A05C69}"/>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365" name="TextBox 3">
            <a:extLst>
              <a:ext uri="{FF2B5EF4-FFF2-40B4-BE49-F238E27FC236}">
                <a16:creationId xmlns:a16="http://schemas.microsoft.com/office/drawing/2014/main" id="{926B5AEE-CDA9-3E3B-5682-C2A4D69368A5}"/>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15366" name="TextBox 4">
            <a:extLst>
              <a:ext uri="{FF2B5EF4-FFF2-40B4-BE49-F238E27FC236}">
                <a16:creationId xmlns:a16="http://schemas.microsoft.com/office/drawing/2014/main" id="{D50F93F5-0BFE-E7BF-3AC2-DF70F8333F37}"/>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2">
            <a:extLst>
              <a:ext uri="{FF2B5EF4-FFF2-40B4-BE49-F238E27FC236}">
                <a16:creationId xmlns:a16="http://schemas.microsoft.com/office/drawing/2014/main" id="{958478A0-5E5E-6059-6CF9-CDC18056A61A}"/>
              </a:ext>
            </a:extLst>
          </p:cNvPr>
          <p:cNvSpPr txBox="1">
            <a:spLocks noChangeArrowheads="1"/>
          </p:cNvSpPr>
          <p:nvPr/>
        </p:nvSpPr>
        <p:spPr bwMode="auto">
          <a:xfrm>
            <a:off x="476250" y="1255713"/>
            <a:ext cx="97932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200" b="1">
                <a:latin typeface="Times New Roman" panose="02020603050405020304" pitchFamily="18" charset="0"/>
                <a:cs typeface="Times New Roman" panose="02020603050405020304" pitchFamily="18" charset="0"/>
              </a:rPr>
              <a:t>Module 1: UI – Section Details</a:t>
            </a:r>
            <a:endParaRPr lang="en-US" altLang="en-US" sz="2200">
              <a:latin typeface="Times New Roman" panose="02020603050405020304" pitchFamily="18" charset="0"/>
              <a:cs typeface="Times New Roman" panose="02020603050405020304" pitchFamily="18" charset="0"/>
            </a:endParaRPr>
          </a:p>
        </p:txBody>
      </p:sp>
      <p:sp>
        <p:nvSpPr>
          <p:cNvPr id="16387" name="Rectangle 3">
            <a:extLst>
              <a:ext uri="{FF2B5EF4-FFF2-40B4-BE49-F238E27FC236}">
                <a16:creationId xmlns:a16="http://schemas.microsoft.com/office/drawing/2014/main" id="{BED2FC32-35BE-E1FA-4576-BFE1F594A2F0}"/>
              </a:ext>
            </a:extLst>
          </p:cNvPr>
          <p:cNvSpPr>
            <a:spLocks noChangeArrowheads="1"/>
          </p:cNvSpPr>
          <p:nvPr/>
        </p:nvSpPr>
        <p:spPr bwMode="auto">
          <a:xfrm>
            <a:off x="252413" y="1612900"/>
            <a:ext cx="10836275"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Times New Roman" panose="02020603050405020304" pitchFamily="18" charset="0"/>
                <a:cs typeface="Times New Roman" panose="02020603050405020304" pitchFamily="18" charset="0"/>
              </a:rPr>
              <a:t>User Interface Features:</a:t>
            </a:r>
          </a:p>
          <a:p>
            <a:pPr>
              <a:spcBef>
                <a:spcPct val="0"/>
              </a:spcBef>
              <a:buFontTx/>
              <a:buNone/>
            </a:pPr>
            <a:endParaRPr lang="en-US" altLang="en-US" sz="2000" b="1">
              <a:latin typeface="Times New Roman" panose="02020603050405020304" pitchFamily="18" charset="0"/>
              <a:cs typeface="Times New Roman" panose="02020603050405020304" pitchFamily="18" charset="0"/>
            </a:endParaRPr>
          </a:p>
          <a:p>
            <a:pPr>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Image Upload Section</a:t>
            </a:r>
            <a:r>
              <a:rPr lang="en-US" altLang="en-US" sz="2000">
                <a:latin typeface="Times New Roman" panose="02020603050405020304" pitchFamily="18" charset="0"/>
                <a:cs typeface="Times New Roman" panose="02020603050405020304" pitchFamily="18" charset="0"/>
              </a:rPr>
              <a:t>:</a:t>
            </a:r>
          </a:p>
          <a:p>
            <a:pPr lvl="1">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Upload Button</a:t>
            </a:r>
            <a:r>
              <a:rPr lang="en-US" altLang="en-US" sz="2000">
                <a:latin typeface="Times New Roman" panose="02020603050405020304" pitchFamily="18" charset="0"/>
                <a:cs typeface="Times New Roman" panose="02020603050405020304" pitchFamily="18" charset="0"/>
              </a:rPr>
              <a:t>: Users can easily upload images of their skin lesions for classification.</a:t>
            </a:r>
          </a:p>
          <a:p>
            <a:pPr lvl="1">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Drag and Drop Option</a:t>
            </a:r>
            <a:r>
              <a:rPr lang="en-US" altLang="en-US" sz="2000">
                <a:latin typeface="Times New Roman" panose="02020603050405020304" pitchFamily="18" charset="0"/>
                <a:cs typeface="Times New Roman" panose="02020603050405020304" pitchFamily="18" charset="0"/>
              </a:rPr>
              <a:t>: Allows users to directly drag and drop images for faster interaction.</a:t>
            </a:r>
          </a:p>
          <a:p>
            <a:pPr lvl="1">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Supported File Formats</a:t>
            </a:r>
            <a:r>
              <a:rPr lang="en-US" altLang="en-US" sz="2000">
                <a:latin typeface="Times New Roman" panose="02020603050405020304" pitchFamily="18" charset="0"/>
                <a:cs typeface="Times New Roman" panose="02020603050405020304" pitchFamily="18" charset="0"/>
              </a:rPr>
              <a:t>: Accepts common image formats like JPEG, PNG, and BMP for easy uploads.</a:t>
            </a:r>
          </a:p>
          <a:p>
            <a:pPr lvl="1">
              <a:spcBef>
                <a:spcPct val="0"/>
              </a:spcBef>
              <a:buFont typeface="Calibri" panose="020F0502020204030204" pitchFamily="34" charset="0"/>
              <a:buAutoNum type="arabicPeriod"/>
            </a:pPr>
            <a:endParaRPr lang="en-US" altLang="en-US" sz="2000">
              <a:latin typeface="Times New Roman" panose="02020603050405020304" pitchFamily="18" charset="0"/>
              <a:cs typeface="Times New Roman" panose="02020603050405020304" pitchFamily="18" charset="0"/>
            </a:endParaRPr>
          </a:p>
          <a:p>
            <a:pPr>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Real-Time Camera Capture</a:t>
            </a:r>
            <a:r>
              <a:rPr lang="en-US" altLang="en-US" sz="2000">
                <a:latin typeface="Times New Roman" panose="02020603050405020304" pitchFamily="18" charset="0"/>
                <a:cs typeface="Times New Roman" panose="02020603050405020304" pitchFamily="18" charset="0"/>
              </a:rPr>
              <a:t>:</a:t>
            </a:r>
          </a:p>
          <a:p>
            <a:pPr lvl="1">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Camera Activation</a:t>
            </a:r>
            <a:r>
              <a:rPr lang="en-US" altLang="en-US" sz="2000">
                <a:latin typeface="Times New Roman" panose="02020603050405020304" pitchFamily="18" charset="0"/>
                <a:cs typeface="Times New Roman" panose="02020603050405020304" pitchFamily="18" charset="0"/>
              </a:rPr>
              <a:t>: Users can activate their device's camera to capture live images of their skin lesions.</a:t>
            </a:r>
          </a:p>
          <a:p>
            <a:pPr lvl="1">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Preview Screen</a:t>
            </a:r>
            <a:r>
              <a:rPr lang="en-US" altLang="en-US" sz="2000">
                <a:latin typeface="Times New Roman" panose="02020603050405020304" pitchFamily="18" charset="0"/>
                <a:cs typeface="Times New Roman" panose="02020603050405020304" pitchFamily="18" charset="0"/>
              </a:rPr>
              <a:t>: The preview screen provides users with a real-time view of their skin lesion, ensuring proper alignment and clarity for analysis.</a:t>
            </a:r>
          </a:p>
          <a:p>
            <a:pPr lvl="1">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Capture Button</a:t>
            </a:r>
            <a:r>
              <a:rPr lang="en-US" altLang="en-US" sz="2000">
                <a:latin typeface="Times New Roman" panose="02020603050405020304" pitchFamily="18" charset="0"/>
                <a:cs typeface="Times New Roman" panose="02020603050405020304" pitchFamily="18" charset="0"/>
              </a:rPr>
              <a:t>: Once aligned, users can click the capture button to take a snapshot for analysis.</a:t>
            </a:r>
          </a:p>
        </p:txBody>
      </p:sp>
      <p:sp>
        <p:nvSpPr>
          <p:cNvPr id="5" name="Rectangle 4">
            <a:extLst>
              <a:ext uri="{FF2B5EF4-FFF2-40B4-BE49-F238E27FC236}">
                <a16:creationId xmlns:a16="http://schemas.microsoft.com/office/drawing/2014/main" id="{617AECC5-88DF-D621-F649-16BB230B2DCB}"/>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 name="Rectangle 5">
            <a:extLst>
              <a:ext uri="{FF2B5EF4-FFF2-40B4-BE49-F238E27FC236}">
                <a16:creationId xmlns:a16="http://schemas.microsoft.com/office/drawing/2014/main" id="{E5C03BD7-B78B-E2A6-2E88-5339A662AE11}"/>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390" name="TextBox 6">
            <a:extLst>
              <a:ext uri="{FF2B5EF4-FFF2-40B4-BE49-F238E27FC236}">
                <a16:creationId xmlns:a16="http://schemas.microsoft.com/office/drawing/2014/main" id="{52E26706-4434-1206-7078-9A6FB3FBD6CB}"/>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16391" name="TextBox 7">
            <a:extLst>
              <a:ext uri="{FF2B5EF4-FFF2-40B4-BE49-F238E27FC236}">
                <a16:creationId xmlns:a16="http://schemas.microsoft.com/office/drawing/2014/main" id="{C0CD4521-7D0D-BFCD-D44A-B23018B99264}"/>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a:extLst>
              <a:ext uri="{FF2B5EF4-FFF2-40B4-BE49-F238E27FC236}">
                <a16:creationId xmlns:a16="http://schemas.microsoft.com/office/drawing/2014/main" id="{57D84677-0B22-85CB-3002-9695A1431B3E}"/>
              </a:ext>
            </a:extLst>
          </p:cNvPr>
          <p:cNvSpPr txBox="1">
            <a:spLocks noChangeArrowheads="1"/>
          </p:cNvSpPr>
          <p:nvPr/>
        </p:nvSpPr>
        <p:spPr bwMode="auto">
          <a:xfrm>
            <a:off x="684213" y="1341438"/>
            <a:ext cx="10512425"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800" b="1">
                <a:latin typeface="Times New Roman" panose="02020603050405020304" pitchFamily="18" charset="0"/>
                <a:cs typeface="Times New Roman" panose="02020603050405020304" pitchFamily="18" charset="0"/>
              </a:rPr>
              <a:t>3.Result Display Section</a:t>
            </a:r>
            <a:r>
              <a:rPr lang="en-US" altLang="en-US" sz="1800">
                <a:latin typeface="Times New Roman" panose="02020603050405020304" pitchFamily="18" charset="0"/>
                <a:cs typeface="Times New Roman" panose="02020603050405020304" pitchFamily="18" charset="0"/>
              </a:rPr>
              <a:t>:</a:t>
            </a:r>
          </a:p>
          <a:p>
            <a:pPr lvl="1">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Classification Result</a:t>
            </a:r>
            <a:r>
              <a:rPr lang="en-US" altLang="en-US" sz="1800">
                <a:latin typeface="Times New Roman" panose="02020603050405020304" pitchFamily="18" charset="0"/>
                <a:cs typeface="Times New Roman" panose="02020603050405020304" pitchFamily="18" charset="0"/>
              </a:rPr>
              <a:t>: The interface displays the skin cancer type (e.g., melanoma, benign nevi, etc.) based on the CNN classification model's output.</a:t>
            </a:r>
          </a:p>
          <a:p>
            <a:pPr lvl="1">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Confidence Score</a:t>
            </a:r>
            <a:r>
              <a:rPr lang="en-US" altLang="en-US" sz="1800">
                <a:latin typeface="Times New Roman" panose="02020603050405020304" pitchFamily="18" charset="0"/>
                <a:cs typeface="Times New Roman" panose="02020603050405020304" pitchFamily="18" charset="0"/>
              </a:rPr>
              <a:t>: A confidence percentage is shown alongside the classification result, indicating the certainty of the prediction.</a:t>
            </a:r>
          </a:p>
          <a:p>
            <a:pPr lvl="1">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Visual Indicator</a:t>
            </a:r>
            <a:r>
              <a:rPr lang="en-US" altLang="en-US" sz="1800">
                <a:latin typeface="Times New Roman" panose="02020603050405020304" pitchFamily="18" charset="0"/>
                <a:cs typeface="Times New Roman" panose="02020603050405020304" pitchFamily="18" charset="0"/>
              </a:rPr>
              <a:t>: A color-coded visual (e.g., green for benign, red for malignant) gives a quick overview of the result.</a:t>
            </a:r>
          </a:p>
          <a:p>
            <a:pPr>
              <a:buFont typeface="Arial" panose="020B0604020202020204" pitchFamily="34" charset="0"/>
              <a:buNone/>
            </a:pPr>
            <a:r>
              <a:rPr lang="en-US" altLang="en-US" sz="1800" b="1">
                <a:latin typeface="Times New Roman" panose="02020603050405020304" pitchFamily="18" charset="0"/>
                <a:cs typeface="Times New Roman" panose="02020603050405020304" pitchFamily="18" charset="0"/>
              </a:rPr>
              <a:t>4.Additional Information</a:t>
            </a:r>
            <a:r>
              <a:rPr lang="en-US" altLang="en-US" sz="1800">
                <a:latin typeface="Times New Roman" panose="02020603050405020304" pitchFamily="18" charset="0"/>
                <a:cs typeface="Times New Roman" panose="02020603050405020304" pitchFamily="18" charset="0"/>
              </a:rPr>
              <a:t>:</a:t>
            </a:r>
          </a:p>
          <a:p>
            <a:pPr lvl="1">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Skin Cancer Tips</a:t>
            </a:r>
            <a:r>
              <a:rPr lang="en-US" altLang="en-US" sz="1800">
                <a:latin typeface="Times New Roman" panose="02020603050405020304" pitchFamily="18" charset="0"/>
                <a:cs typeface="Times New Roman" panose="02020603050405020304" pitchFamily="18" charset="0"/>
              </a:rPr>
              <a:t>: Provides users with general information on skin health, prevention tips, and when to seek professional consultation.</a:t>
            </a:r>
          </a:p>
          <a:p>
            <a:pPr lvl="1">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Call-to-Action Button</a:t>
            </a:r>
            <a:r>
              <a:rPr lang="en-US" altLang="en-US" sz="1800">
                <a:latin typeface="Times New Roman" panose="02020603050405020304" pitchFamily="18" charset="0"/>
                <a:cs typeface="Times New Roman" panose="02020603050405020304" pitchFamily="18" charset="0"/>
              </a:rPr>
              <a:t>: A button linking to the appointment booking system for users who need further consultation with dermatologists.</a:t>
            </a:r>
          </a:p>
          <a:p>
            <a:pPr>
              <a:buFont typeface="Arial" panose="020B0604020202020204" pitchFamily="34" charset="0"/>
              <a:buNone/>
            </a:pPr>
            <a:r>
              <a:rPr lang="en-US" altLang="en-US" sz="1800" b="1">
                <a:latin typeface="Times New Roman" panose="02020603050405020304" pitchFamily="18" charset="0"/>
                <a:cs typeface="Times New Roman" panose="02020603050405020304" pitchFamily="18" charset="0"/>
              </a:rPr>
              <a:t>5.Accessibility Options</a:t>
            </a:r>
            <a:r>
              <a:rPr lang="en-US" altLang="en-US" sz="1800">
                <a:latin typeface="Times New Roman" panose="02020603050405020304" pitchFamily="18" charset="0"/>
                <a:cs typeface="Times New Roman" panose="02020603050405020304" pitchFamily="18" charset="0"/>
              </a:rPr>
              <a:t>:</a:t>
            </a:r>
          </a:p>
          <a:p>
            <a:pPr lvl="1">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Multi-Language Support</a:t>
            </a:r>
            <a:r>
              <a:rPr lang="en-US" altLang="en-US" sz="1800">
                <a:latin typeface="Times New Roman" panose="02020603050405020304" pitchFamily="18" charset="0"/>
                <a:cs typeface="Times New Roman" panose="02020603050405020304" pitchFamily="18" charset="0"/>
              </a:rPr>
              <a:t>: Users can choose their preferred language from a dropdown to ensure a personalized experience.</a:t>
            </a:r>
          </a:p>
          <a:p>
            <a:pPr lvl="1">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High Contrast Mode</a:t>
            </a:r>
            <a:r>
              <a:rPr lang="en-US" altLang="en-US" sz="1800">
                <a:latin typeface="Times New Roman" panose="02020603050405020304" pitchFamily="18" charset="0"/>
                <a:cs typeface="Times New Roman" panose="02020603050405020304" pitchFamily="18" charset="0"/>
              </a:rPr>
              <a:t>: A high-contrast mode option for users with visual impairments.</a:t>
            </a:r>
          </a:p>
        </p:txBody>
      </p:sp>
      <p:sp>
        <p:nvSpPr>
          <p:cNvPr id="2" name="Rectangle 1">
            <a:extLst>
              <a:ext uri="{FF2B5EF4-FFF2-40B4-BE49-F238E27FC236}">
                <a16:creationId xmlns:a16="http://schemas.microsoft.com/office/drawing/2014/main" id="{F7CA6867-8506-9E54-362A-EC80BB7F875C}"/>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6D23214A-697E-A730-0045-598B231EE4AA}"/>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413" name="TextBox 3">
            <a:extLst>
              <a:ext uri="{FF2B5EF4-FFF2-40B4-BE49-F238E27FC236}">
                <a16:creationId xmlns:a16="http://schemas.microsoft.com/office/drawing/2014/main" id="{A815A70C-0BB6-EDC3-A0B9-D3A88E7F9F3F}"/>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17414" name="TextBox 4">
            <a:extLst>
              <a:ext uri="{FF2B5EF4-FFF2-40B4-BE49-F238E27FC236}">
                <a16:creationId xmlns:a16="http://schemas.microsoft.com/office/drawing/2014/main" id="{A632E39A-2FA4-6426-1A0F-633B4DBB7328}"/>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
            <a:extLst>
              <a:ext uri="{FF2B5EF4-FFF2-40B4-BE49-F238E27FC236}">
                <a16:creationId xmlns:a16="http://schemas.microsoft.com/office/drawing/2014/main" id="{98F775F8-F3D7-8698-7D3B-405B80D695E9}"/>
              </a:ext>
            </a:extLst>
          </p:cNvPr>
          <p:cNvSpPr txBox="1">
            <a:spLocks noChangeArrowheads="1"/>
          </p:cNvSpPr>
          <p:nvPr/>
        </p:nvSpPr>
        <p:spPr bwMode="auto">
          <a:xfrm>
            <a:off x="611188" y="1700213"/>
            <a:ext cx="8047037"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200" b="1">
                <a:latin typeface="Times New Roman" panose="02020603050405020304" pitchFamily="18" charset="0"/>
                <a:cs typeface="Times New Roman" panose="02020603050405020304" pitchFamily="18" charset="0"/>
              </a:rPr>
              <a:t>User Authentication</a:t>
            </a:r>
          </a:p>
          <a:p>
            <a:pPr algn="just">
              <a:spcBef>
                <a:spcPct val="0"/>
              </a:spcBef>
              <a:buFontTx/>
              <a:buNone/>
            </a:pPr>
            <a:endParaRPr lang="en-US" altLang="en-US" sz="2200" b="1">
              <a:latin typeface="Times New Roman" panose="02020603050405020304" pitchFamily="18" charset="0"/>
              <a:cs typeface="Times New Roman" panose="02020603050405020304" pitchFamily="18" charset="0"/>
            </a:endParaRPr>
          </a:p>
          <a:p>
            <a:pPr algn="just">
              <a:spcBef>
                <a:spcPct val="0"/>
              </a:spcBef>
            </a:pPr>
            <a:r>
              <a:rPr lang="en-US" altLang="en-US" sz="2200">
                <a:latin typeface="Times New Roman" panose="02020603050405020304" pitchFamily="18" charset="0"/>
                <a:cs typeface="Times New Roman" panose="02020603050405020304" pitchFamily="18" charset="0"/>
              </a:rPr>
              <a:t>Implemented using Django’s built-in authentication system.</a:t>
            </a:r>
          </a:p>
          <a:p>
            <a:pPr algn="just">
              <a:spcBef>
                <a:spcPct val="0"/>
              </a:spcBef>
            </a:pPr>
            <a:endParaRPr lang="en-US" altLang="en-US" sz="2200">
              <a:latin typeface="Times New Roman" panose="02020603050405020304" pitchFamily="18" charset="0"/>
              <a:cs typeface="Times New Roman" panose="02020603050405020304" pitchFamily="18" charset="0"/>
            </a:endParaRPr>
          </a:p>
          <a:p>
            <a:pPr algn="just">
              <a:spcBef>
                <a:spcPct val="0"/>
              </a:spcBef>
            </a:pPr>
            <a:r>
              <a:rPr lang="en-US" altLang="en-US" sz="2200" b="1">
                <a:latin typeface="Times New Roman" panose="02020603050405020304" pitchFamily="18" charset="0"/>
                <a:cs typeface="Times New Roman" panose="02020603050405020304" pitchFamily="18" charset="0"/>
              </a:rPr>
              <a:t>Signup:</a:t>
            </a:r>
            <a:r>
              <a:rPr lang="en-US" altLang="en-US" sz="2200">
                <a:latin typeface="Times New Roman" panose="02020603050405020304" pitchFamily="18" charset="0"/>
                <a:cs typeface="Times New Roman" panose="02020603050405020304" pitchFamily="18" charset="0"/>
              </a:rPr>
              <a:t> New users create an account.</a:t>
            </a:r>
          </a:p>
          <a:p>
            <a:pPr algn="just">
              <a:spcBef>
                <a:spcPct val="0"/>
              </a:spcBef>
            </a:pPr>
            <a:endParaRPr lang="en-US" altLang="en-US" sz="2200">
              <a:latin typeface="Times New Roman" panose="02020603050405020304" pitchFamily="18" charset="0"/>
              <a:cs typeface="Times New Roman" panose="02020603050405020304" pitchFamily="18" charset="0"/>
            </a:endParaRPr>
          </a:p>
          <a:p>
            <a:pPr algn="just">
              <a:spcBef>
                <a:spcPct val="0"/>
              </a:spcBef>
            </a:pPr>
            <a:r>
              <a:rPr lang="en-US" altLang="en-US" sz="2200" b="1">
                <a:latin typeface="Times New Roman" panose="02020603050405020304" pitchFamily="18" charset="0"/>
                <a:cs typeface="Times New Roman" panose="02020603050405020304" pitchFamily="18" charset="0"/>
              </a:rPr>
              <a:t>Login:</a:t>
            </a:r>
            <a:r>
              <a:rPr lang="en-US" altLang="en-US" sz="2200">
                <a:latin typeface="Times New Roman" panose="02020603050405020304" pitchFamily="18" charset="0"/>
                <a:cs typeface="Times New Roman" panose="02020603050405020304" pitchFamily="18" charset="0"/>
              </a:rPr>
              <a:t> Existing users access personalized recommendations.</a:t>
            </a:r>
          </a:p>
          <a:p>
            <a:pPr algn="just">
              <a:spcBef>
                <a:spcPct val="0"/>
              </a:spcBef>
            </a:pPr>
            <a:endParaRPr lang="en-US" altLang="en-US" sz="2200">
              <a:latin typeface="Times New Roman" panose="02020603050405020304" pitchFamily="18" charset="0"/>
              <a:cs typeface="Times New Roman" panose="02020603050405020304" pitchFamily="18" charset="0"/>
            </a:endParaRPr>
          </a:p>
          <a:p>
            <a:pPr algn="just">
              <a:spcBef>
                <a:spcPct val="0"/>
              </a:spcBef>
            </a:pPr>
            <a:r>
              <a:rPr lang="en-US" altLang="en-US" sz="2200" b="1">
                <a:latin typeface="Times New Roman" panose="02020603050405020304" pitchFamily="18" charset="0"/>
                <a:cs typeface="Times New Roman" panose="02020603050405020304" pitchFamily="18" charset="0"/>
              </a:rPr>
              <a:t>Logout:</a:t>
            </a:r>
            <a:r>
              <a:rPr lang="en-US" altLang="en-US" sz="2200">
                <a:latin typeface="Times New Roman" panose="02020603050405020304" pitchFamily="18" charset="0"/>
                <a:cs typeface="Times New Roman" panose="02020603050405020304" pitchFamily="18" charset="0"/>
              </a:rPr>
              <a:t> Users can securely log out after their session.</a:t>
            </a:r>
          </a:p>
          <a:p>
            <a:pPr algn="just">
              <a:spcBef>
                <a:spcPct val="0"/>
              </a:spcBef>
            </a:pPr>
            <a:endParaRPr lang="en-US" altLang="en-US" sz="2200">
              <a:latin typeface="Times New Roman" panose="02020603050405020304" pitchFamily="18" charset="0"/>
              <a:cs typeface="Times New Roman" panose="02020603050405020304" pitchFamily="18" charset="0"/>
            </a:endParaRPr>
          </a:p>
          <a:p>
            <a:pPr algn="just">
              <a:spcBef>
                <a:spcPct val="0"/>
              </a:spcBef>
            </a:pPr>
            <a:r>
              <a:rPr lang="en-US" altLang="en-US" sz="2200" b="1">
                <a:latin typeface="Times New Roman" panose="02020603050405020304" pitchFamily="18" charset="0"/>
                <a:cs typeface="Times New Roman" panose="02020603050405020304" pitchFamily="18" charset="0"/>
              </a:rPr>
              <a:t>Security Features:</a:t>
            </a:r>
            <a:r>
              <a:rPr lang="en-US" altLang="en-US" sz="2200">
                <a:latin typeface="Times New Roman" panose="02020603050405020304" pitchFamily="18" charset="0"/>
                <a:cs typeface="Times New Roman" panose="02020603050405020304" pitchFamily="18" charset="0"/>
              </a:rPr>
              <a:t> Secure password hashing, session management</a:t>
            </a:r>
          </a:p>
        </p:txBody>
      </p:sp>
      <p:sp>
        <p:nvSpPr>
          <p:cNvPr id="2" name="Rectangle 1">
            <a:extLst>
              <a:ext uri="{FF2B5EF4-FFF2-40B4-BE49-F238E27FC236}">
                <a16:creationId xmlns:a16="http://schemas.microsoft.com/office/drawing/2014/main" id="{84FA3C01-C00B-8C8C-40BC-05B58F70A9AA}"/>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73DDB1D2-D9BF-EDA4-0723-87BB02495BE9}"/>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437" name="TextBox 3">
            <a:extLst>
              <a:ext uri="{FF2B5EF4-FFF2-40B4-BE49-F238E27FC236}">
                <a16:creationId xmlns:a16="http://schemas.microsoft.com/office/drawing/2014/main" id="{008A9D8C-AD6E-82A5-3AD9-AA5F7C9DBF6A}"/>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18438" name="TextBox 4">
            <a:extLst>
              <a:ext uri="{FF2B5EF4-FFF2-40B4-BE49-F238E27FC236}">
                <a16:creationId xmlns:a16="http://schemas.microsoft.com/office/drawing/2014/main" id="{771A592E-2851-F533-485F-55F525DD8014}"/>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
            <a:extLst>
              <a:ext uri="{FF2B5EF4-FFF2-40B4-BE49-F238E27FC236}">
                <a16:creationId xmlns:a16="http://schemas.microsoft.com/office/drawing/2014/main" id="{EB7A0F2F-705E-D315-65E0-126829896740}"/>
              </a:ext>
            </a:extLst>
          </p:cNvPr>
          <p:cNvSpPr txBox="1">
            <a:spLocks noChangeArrowheads="1"/>
          </p:cNvSpPr>
          <p:nvPr/>
        </p:nvSpPr>
        <p:spPr bwMode="auto">
          <a:xfrm>
            <a:off x="684213" y="1208088"/>
            <a:ext cx="10656887" cy="457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2000" b="1">
                <a:latin typeface="Times New Roman" panose="02020603050405020304" pitchFamily="18" charset="0"/>
                <a:cs typeface="Times New Roman" panose="02020603050405020304" pitchFamily="18" charset="0"/>
              </a:rPr>
              <a:t>Module-2 Overview: Skin Cancer Segmentation using U-Net++</a:t>
            </a:r>
          </a:p>
          <a:p>
            <a:pPr>
              <a:buFont typeface="Arial" panose="020B0604020202020204" pitchFamily="34" charset="0"/>
              <a:buNone/>
            </a:pPr>
            <a:r>
              <a:rPr lang="en-US" altLang="en-US" sz="2000" b="1">
                <a:latin typeface="Times New Roman" panose="02020603050405020304" pitchFamily="18" charset="0"/>
                <a:cs typeface="Times New Roman" panose="02020603050405020304" pitchFamily="18" charset="0"/>
              </a:rPr>
              <a:t>Purpose:</a:t>
            </a:r>
          </a:p>
          <a:p>
            <a:pPr>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The purpose of Module-2 is to perform </a:t>
            </a:r>
            <a:r>
              <a:rPr lang="en-US" altLang="en-US" sz="2000" b="1">
                <a:latin typeface="Times New Roman" panose="02020603050405020304" pitchFamily="18" charset="0"/>
                <a:cs typeface="Times New Roman" panose="02020603050405020304" pitchFamily="18" charset="0"/>
              </a:rPr>
              <a:t>precise segmentation</a:t>
            </a:r>
            <a:r>
              <a:rPr lang="en-US" altLang="en-US" sz="2000">
                <a:latin typeface="Times New Roman" panose="02020603050405020304" pitchFamily="18" charset="0"/>
                <a:cs typeface="Times New Roman" panose="02020603050405020304" pitchFamily="18" charset="0"/>
              </a:rPr>
              <a:t> of skin lesions using the </a:t>
            </a:r>
            <a:r>
              <a:rPr lang="en-US" altLang="en-US" sz="2000" b="1">
                <a:latin typeface="Times New Roman" panose="02020603050405020304" pitchFamily="18" charset="0"/>
                <a:cs typeface="Times New Roman" panose="02020603050405020304" pitchFamily="18" charset="0"/>
              </a:rPr>
              <a:t>U-Net++</a:t>
            </a:r>
            <a:r>
              <a:rPr lang="en-US" altLang="en-US" sz="2000">
                <a:latin typeface="Times New Roman" panose="02020603050405020304" pitchFamily="18" charset="0"/>
                <a:cs typeface="Times New Roman" panose="02020603050405020304" pitchFamily="18" charset="0"/>
              </a:rPr>
              <a:t> deep learning architecture. This module is designed to highlight and delineate the affected areas of the skin lesions in images, offering a visual representation of the lesion's boundaries for better diagnosis and treatment planning.</a:t>
            </a:r>
          </a:p>
          <a:p>
            <a:pPr>
              <a:buFont typeface="Arial" panose="020B0604020202020204" pitchFamily="34" charset="0"/>
              <a:buNone/>
            </a:pPr>
            <a:endParaRPr lang="en-US" altLang="en-US" sz="200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2000" b="1">
                <a:latin typeface="Times New Roman" panose="02020603050405020304" pitchFamily="18" charset="0"/>
                <a:cs typeface="Times New Roman" panose="02020603050405020304" pitchFamily="18" charset="0"/>
              </a:rPr>
              <a:t>Key Sections:</a:t>
            </a:r>
          </a:p>
          <a:p>
            <a:pPr>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Data Preparation for Segmentation</a:t>
            </a:r>
            <a:r>
              <a:rPr lang="en-US" altLang="en-US" sz="2000">
                <a:latin typeface="Times New Roman" panose="02020603050405020304" pitchFamily="18" charset="0"/>
                <a:cs typeface="Times New Roman" panose="02020603050405020304" pitchFamily="18" charset="0"/>
              </a:rPr>
              <a:t>:</a:t>
            </a:r>
          </a:p>
          <a:p>
            <a:pPr>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U-Net++ Architecture</a:t>
            </a:r>
            <a:r>
              <a:rPr lang="en-US" altLang="en-US" sz="2000">
                <a:latin typeface="Times New Roman" panose="02020603050405020304" pitchFamily="18" charset="0"/>
                <a:cs typeface="Times New Roman" panose="02020603050405020304" pitchFamily="18" charset="0"/>
              </a:rPr>
              <a:t>:</a:t>
            </a:r>
          </a:p>
          <a:p>
            <a:pPr>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Model Training</a:t>
            </a:r>
            <a:r>
              <a:rPr lang="en-US" altLang="en-US" sz="2000">
                <a:latin typeface="Times New Roman" panose="02020603050405020304" pitchFamily="18" charset="0"/>
                <a:cs typeface="Times New Roman" panose="02020603050405020304" pitchFamily="18" charset="0"/>
              </a:rPr>
              <a:t>:</a:t>
            </a:r>
          </a:p>
          <a:p>
            <a:pPr>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Segmentation Output</a:t>
            </a:r>
            <a:r>
              <a:rPr lang="en-US" altLang="en-US" sz="2000">
                <a:latin typeface="Times New Roman" panose="02020603050405020304" pitchFamily="18" charset="0"/>
                <a:cs typeface="Times New Roman" panose="02020603050405020304" pitchFamily="18" charset="0"/>
              </a:rPr>
              <a:t>:</a:t>
            </a:r>
          </a:p>
          <a:p>
            <a:pPr>
              <a:buFont typeface="Arial" panose="020B0604020202020204" pitchFamily="34" charset="0"/>
              <a:buNone/>
            </a:pPr>
            <a:endParaRPr lang="en-US" altLang="en-US" sz="16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84E1EED0-E298-C879-A59E-E7FFD83AA3F3}"/>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C042B8CC-10A0-7AF0-233B-E93A230AAB75}"/>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461" name="TextBox 3">
            <a:extLst>
              <a:ext uri="{FF2B5EF4-FFF2-40B4-BE49-F238E27FC236}">
                <a16:creationId xmlns:a16="http://schemas.microsoft.com/office/drawing/2014/main" id="{169E8DB9-4A2E-48AB-3886-C4B9BED6C98F}"/>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19462" name="TextBox 4">
            <a:extLst>
              <a:ext uri="{FF2B5EF4-FFF2-40B4-BE49-F238E27FC236}">
                <a16:creationId xmlns:a16="http://schemas.microsoft.com/office/drawing/2014/main" id="{767B92FA-3F1B-03C7-1826-4171082E41B6}"/>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4">
            <a:extLst>
              <a:ext uri="{FF2B5EF4-FFF2-40B4-BE49-F238E27FC236}">
                <a16:creationId xmlns:a16="http://schemas.microsoft.com/office/drawing/2014/main" id="{1A54F501-D2D4-67C4-1FCF-CE28582153D0}"/>
              </a:ext>
            </a:extLst>
          </p:cNvPr>
          <p:cNvSpPr txBox="1">
            <a:spLocks noChangeArrowheads="1"/>
          </p:cNvSpPr>
          <p:nvPr/>
        </p:nvSpPr>
        <p:spPr bwMode="auto">
          <a:xfrm>
            <a:off x="601663" y="1185863"/>
            <a:ext cx="10461625"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Times New Roman" panose="02020603050405020304" pitchFamily="18" charset="0"/>
                <a:cs typeface="Times New Roman" panose="02020603050405020304" pitchFamily="18" charset="0"/>
              </a:rPr>
              <a:t>Deployment &amp; Integration</a:t>
            </a:r>
            <a:r>
              <a:rPr lang="en-US" altLang="en-US" sz="2000">
                <a:latin typeface="Times New Roman" panose="02020603050405020304" pitchFamily="18" charset="0"/>
                <a:cs typeface="Times New Roman" panose="02020603050405020304" pitchFamily="18" charset="0"/>
              </a:rPr>
              <a:t>:</a:t>
            </a:r>
          </a:p>
          <a:p>
            <a:pPr>
              <a:spcBef>
                <a:spcPct val="0"/>
              </a:spcBef>
              <a:buFontTx/>
              <a:buNone/>
            </a:pPr>
            <a:r>
              <a:rPr lang="en-US" altLang="en-US" sz="2000">
                <a:latin typeface="Times New Roman" panose="02020603050405020304" pitchFamily="18" charset="0"/>
                <a:cs typeface="Times New Roman" panose="02020603050405020304" pitchFamily="18" charset="0"/>
              </a:rPr>
              <a:t>The Multi Skin Cancer Classification and Segmentation system is deployed on cloud platforms or local servers for scalability and real-time access via web or mobile apps. It integrates several components, including camera/image upload for real-time detection, a chatbot for skin health advice, an appointment booking system for dermatology consultations, and multi-language support for global accessibility.</a:t>
            </a:r>
          </a:p>
          <a:p>
            <a:pPr>
              <a:spcBef>
                <a:spcPct val="0"/>
              </a:spcBef>
              <a:buFontTx/>
              <a:buNone/>
            </a:pPr>
            <a:endParaRPr lang="en-US" altLang="en-US" sz="2000" b="1">
              <a:latin typeface="Times New Roman" panose="02020603050405020304" pitchFamily="18" charset="0"/>
              <a:cs typeface="Times New Roman" panose="02020603050405020304" pitchFamily="18" charset="0"/>
            </a:endParaRPr>
          </a:p>
          <a:p>
            <a:pPr>
              <a:spcBef>
                <a:spcPct val="0"/>
              </a:spcBef>
              <a:buFontTx/>
              <a:buNone/>
            </a:pPr>
            <a:r>
              <a:rPr lang="en-US" altLang="en-US" sz="2000" b="1">
                <a:latin typeface="Times New Roman" panose="02020603050405020304" pitchFamily="18" charset="0"/>
                <a:cs typeface="Times New Roman" panose="02020603050405020304" pitchFamily="18" charset="0"/>
              </a:rPr>
              <a:t>Why This Matters:</a:t>
            </a:r>
          </a:p>
          <a:p>
            <a:pPr>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Accessibility</a:t>
            </a:r>
            <a:r>
              <a:rPr lang="en-US" altLang="en-US" sz="2000">
                <a:latin typeface="Times New Roman" panose="02020603050405020304" pitchFamily="18" charset="0"/>
                <a:cs typeface="Times New Roman" panose="02020603050405020304" pitchFamily="18" charset="0"/>
              </a:rPr>
              <a:t>: The integration of various components makes it easy for users to interact with the system from anywhere, promoting wider use and quicker responses.</a:t>
            </a:r>
          </a:p>
          <a:p>
            <a:pPr>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Scalability</a:t>
            </a:r>
            <a:r>
              <a:rPr lang="en-US" altLang="en-US" sz="2000">
                <a:latin typeface="Times New Roman" panose="02020603050405020304" pitchFamily="18" charset="0"/>
                <a:cs typeface="Times New Roman" panose="02020603050405020304" pitchFamily="18" charset="0"/>
              </a:rPr>
              <a:t>: Cloud deployment allows the system to handle large numbers of users and continually update based on new data and feedback.</a:t>
            </a:r>
          </a:p>
          <a:p>
            <a:pPr>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Efficiency</a:t>
            </a:r>
            <a:r>
              <a:rPr lang="en-US" altLang="en-US" sz="2000">
                <a:latin typeface="Times New Roman" panose="02020603050405020304" pitchFamily="18" charset="0"/>
                <a:cs typeface="Times New Roman" panose="02020603050405020304" pitchFamily="18" charset="0"/>
              </a:rPr>
              <a:t>: By combining real-time detection, image upload, segmentation, and appointment booking, the system provides a one-stop solution for skin cancer detection and management.</a:t>
            </a:r>
          </a:p>
          <a:p>
            <a:pPr>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User Trust</a:t>
            </a:r>
            <a:r>
              <a:rPr lang="en-US" altLang="en-US" sz="2000">
                <a:latin typeface="Times New Roman" panose="02020603050405020304" pitchFamily="18" charset="0"/>
                <a:cs typeface="Times New Roman" panose="02020603050405020304" pitchFamily="18" charset="0"/>
              </a:rPr>
              <a:t>: Seamless integration between diagnostic models, user interfaces, and external systems ensures that users receive accurate results and can take necessary actions like consulting a dermatologist.</a:t>
            </a:r>
          </a:p>
        </p:txBody>
      </p:sp>
      <p:sp>
        <p:nvSpPr>
          <p:cNvPr id="2" name="Rectangle 1">
            <a:extLst>
              <a:ext uri="{FF2B5EF4-FFF2-40B4-BE49-F238E27FC236}">
                <a16:creationId xmlns:a16="http://schemas.microsoft.com/office/drawing/2014/main" id="{EF52DE0C-E775-871D-1A0A-7145D393A555}"/>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89936145-E5A8-D4FF-02F0-F25D28972760}"/>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485" name="TextBox 3">
            <a:extLst>
              <a:ext uri="{FF2B5EF4-FFF2-40B4-BE49-F238E27FC236}">
                <a16:creationId xmlns:a16="http://schemas.microsoft.com/office/drawing/2014/main" id="{C0A97E66-F8FF-A1DE-1506-46C58702DAF5}"/>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20486" name="TextBox 5">
            <a:extLst>
              <a:ext uri="{FF2B5EF4-FFF2-40B4-BE49-F238E27FC236}">
                <a16:creationId xmlns:a16="http://schemas.microsoft.com/office/drawing/2014/main" id="{1308D62A-251D-2EFC-3B2B-249A54B7F387}"/>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3">
            <a:extLst>
              <a:ext uri="{FF2B5EF4-FFF2-40B4-BE49-F238E27FC236}">
                <a16:creationId xmlns:a16="http://schemas.microsoft.com/office/drawing/2014/main" id="{0F7E2399-105F-48C1-4B2A-4685398A73DB}"/>
              </a:ext>
            </a:extLst>
          </p:cNvPr>
          <p:cNvSpPr txBox="1">
            <a:spLocks noChangeArrowheads="1"/>
          </p:cNvSpPr>
          <p:nvPr/>
        </p:nvSpPr>
        <p:spPr bwMode="auto">
          <a:xfrm>
            <a:off x="684213" y="1336675"/>
            <a:ext cx="109442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2000" b="1">
                <a:latin typeface="Times New Roman" panose="02020603050405020304" pitchFamily="18" charset="0"/>
                <a:cs typeface="Times New Roman" panose="02020603050405020304" pitchFamily="18" charset="0"/>
              </a:rPr>
              <a:t>Module-2: Data Preparation for Segmentation &amp; Implementation</a:t>
            </a:r>
          </a:p>
          <a:p>
            <a:pPr>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The goal of this module is to ensure that the images fed into the U-Net++ segmentation model are properly prepared and processed to allow the model to effectively learn and segment skin lesions. Data preparation is a crucial step in improving the model's ability to perform accurate and reliable segmentation, which is vital for diagnosing skin cancer.</a:t>
            </a:r>
          </a:p>
        </p:txBody>
      </p:sp>
      <p:sp>
        <p:nvSpPr>
          <p:cNvPr id="21507" name="TextBox 5">
            <a:extLst>
              <a:ext uri="{FF2B5EF4-FFF2-40B4-BE49-F238E27FC236}">
                <a16:creationId xmlns:a16="http://schemas.microsoft.com/office/drawing/2014/main" id="{17C99CC7-F63B-5B9B-979D-040B3F086BB1}"/>
              </a:ext>
            </a:extLst>
          </p:cNvPr>
          <p:cNvSpPr txBox="1">
            <a:spLocks noChangeArrowheads="1"/>
          </p:cNvSpPr>
          <p:nvPr/>
        </p:nvSpPr>
        <p:spPr bwMode="auto">
          <a:xfrm>
            <a:off x="501650" y="3235325"/>
            <a:ext cx="11661775" cy="324326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defRPr/>
            </a:pPr>
            <a:r>
              <a:rPr lang="en-IN" altLang="en-US" sz="1600" b="1" dirty="0">
                <a:latin typeface="Times New Roman" panose="02020603050405020304" pitchFamily="18" charset="0"/>
                <a:cs typeface="Times New Roman" panose="02020603050405020304" pitchFamily="18" charset="0"/>
              </a:rPr>
              <a:t>– Implementation</a:t>
            </a:r>
          </a:p>
          <a:p>
            <a:pPr>
              <a:buFont typeface="Arial" panose="020B0604020202020204" pitchFamily="34" charset="0"/>
              <a:buNone/>
              <a:defRPr/>
            </a:pPr>
            <a:r>
              <a:rPr lang="en-US" sz="1600" b="1" dirty="0">
                <a:latin typeface="Times New Roman" panose="02020603050405020304" pitchFamily="18" charset="0"/>
                <a:cs typeface="Times New Roman" panose="02020603050405020304" pitchFamily="18" charset="0"/>
              </a:rPr>
              <a:t>Technical Steps:</a:t>
            </a: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defRPr/>
            </a:pPr>
            <a:r>
              <a:rPr lang="en-US" sz="1600" b="1" dirty="0">
                <a:latin typeface="Times New Roman" panose="02020603050405020304" pitchFamily="18" charset="0"/>
                <a:cs typeface="Times New Roman" panose="02020603050405020304" pitchFamily="18" charset="0"/>
              </a:rPr>
              <a:t>Input:</a:t>
            </a:r>
            <a:r>
              <a:rPr lang="en-US" sz="1600" dirty="0">
                <a:latin typeface="Times New Roman" panose="02020603050405020304" pitchFamily="18" charset="0"/>
                <a:cs typeface="Times New Roman" panose="02020603050405020304" pitchFamily="18" charset="0"/>
              </a:rPr>
              <a:t> User uploads a skin image or uses a webcam for live capture.</a:t>
            </a:r>
          </a:p>
          <a:p>
            <a:pPr marL="342900" indent="-342900">
              <a:buFont typeface="+mj-lt"/>
              <a:buAutoNum type="arabicPeriod"/>
              <a:defRPr/>
            </a:pPr>
            <a:r>
              <a:rPr lang="en-US" sz="1600" b="1" dirty="0">
                <a:latin typeface="Times New Roman" panose="02020603050405020304" pitchFamily="18" charset="0"/>
                <a:cs typeface="Times New Roman" panose="02020603050405020304" pitchFamily="18" charset="0"/>
              </a:rPr>
              <a:t>Preprocessing:</a:t>
            </a:r>
            <a:r>
              <a:rPr lang="en-US" sz="1600" dirty="0">
                <a:latin typeface="Times New Roman" panose="02020603050405020304" pitchFamily="18" charset="0"/>
                <a:cs typeface="Times New Roman" panose="02020603050405020304" pitchFamily="18" charset="0"/>
              </a:rPr>
              <a:t> Resize and normalize the image/video to prepare it for segmentation.</a:t>
            </a:r>
          </a:p>
          <a:p>
            <a:pPr marL="342900" indent="-342900">
              <a:buFont typeface="+mj-lt"/>
              <a:buAutoNum type="arabicPeriod"/>
              <a:defRPr/>
            </a:pPr>
            <a:r>
              <a:rPr lang="en-US" sz="1600" b="1" dirty="0">
                <a:latin typeface="Times New Roman" panose="02020603050405020304" pitchFamily="18" charset="0"/>
                <a:cs typeface="Times New Roman" panose="02020603050405020304" pitchFamily="18" charset="0"/>
              </a:rPr>
              <a:t>Segmentation:</a:t>
            </a:r>
            <a:r>
              <a:rPr lang="en-US" sz="1600" dirty="0">
                <a:latin typeface="Times New Roman" panose="02020603050405020304" pitchFamily="18" charset="0"/>
                <a:cs typeface="Times New Roman" panose="02020603050405020304" pitchFamily="18" charset="0"/>
              </a:rPr>
              <a:t> A deep learning model (like U-Net++) segments the skin areas from the background.</a:t>
            </a:r>
          </a:p>
          <a:p>
            <a:pPr marL="342900" indent="-342900">
              <a:buFont typeface="+mj-lt"/>
              <a:buAutoNum type="arabicPeriod"/>
              <a:defRPr/>
            </a:pPr>
            <a:r>
              <a:rPr lang="en-US" sz="1600" b="1" dirty="0">
                <a:latin typeface="Times New Roman" panose="02020603050405020304" pitchFamily="18" charset="0"/>
                <a:cs typeface="Times New Roman" panose="02020603050405020304" pitchFamily="18" charset="0"/>
              </a:rPr>
              <a:t>Display Results:</a:t>
            </a:r>
            <a:r>
              <a:rPr lang="en-US" sz="1600" dirty="0">
                <a:latin typeface="Times New Roman" panose="02020603050405020304" pitchFamily="18" charset="0"/>
                <a:cs typeface="Times New Roman" panose="02020603050405020304" pitchFamily="18" charset="0"/>
              </a:rPr>
              <a:t> Segmented regions (skin lesions or cancerous areas) are highlighted for user identification.</a:t>
            </a:r>
          </a:p>
          <a:p>
            <a:pPr marL="342900" indent="-342900">
              <a:buFont typeface="+mj-lt"/>
              <a:buAutoNum type="arabicPeriod"/>
              <a:defRPr/>
            </a:pPr>
            <a:r>
              <a:rPr lang="en-US" sz="1600" b="1" dirty="0">
                <a:latin typeface="Times New Roman" panose="02020603050405020304" pitchFamily="18" charset="0"/>
                <a:cs typeface="Times New Roman" panose="02020603050405020304" pitchFamily="18" charset="0"/>
              </a:rPr>
              <a:t>Error Handling:</a:t>
            </a:r>
            <a:r>
              <a:rPr lang="en-US" sz="1600" dirty="0">
                <a:latin typeface="Times New Roman" panose="02020603050405020304" pitchFamily="18" charset="0"/>
                <a:cs typeface="Times New Roman" panose="02020603050405020304" pitchFamily="18" charset="0"/>
              </a:rPr>
              <a:t> If no skin is detected or the input is invalid, an error message is shown.</a:t>
            </a:r>
          </a:p>
          <a:p>
            <a:pPr marL="342900" indent="-342900">
              <a:buFont typeface="+mj-lt"/>
              <a:buAutoNum type="arabicPeriod"/>
              <a:defRPr/>
            </a:pPr>
            <a:r>
              <a:rPr lang="en-US" sz="1600" b="1" dirty="0">
                <a:latin typeface="Times New Roman" panose="02020603050405020304" pitchFamily="18" charset="0"/>
                <a:cs typeface="Times New Roman" panose="02020603050405020304" pitchFamily="18" charset="0"/>
              </a:rPr>
              <a:t>Real-Time Updates (for webcam):</a:t>
            </a:r>
            <a:r>
              <a:rPr lang="en-US" sz="1600" dirty="0">
                <a:latin typeface="Times New Roman" panose="02020603050405020304" pitchFamily="18" charset="0"/>
                <a:cs typeface="Times New Roman" panose="02020603050405020304" pitchFamily="18" charset="0"/>
              </a:rPr>
              <a:t> If using a webcam, skin areas are segmented and updated in real-time.</a:t>
            </a:r>
          </a:p>
          <a:p>
            <a:pPr>
              <a:buFont typeface="Arial" panose="020B0604020202020204" pitchFamily="34" charset="0"/>
              <a:buNone/>
              <a:defRPr/>
            </a:pPr>
            <a:endParaRPr lang="en-US" sz="1600" b="1" dirty="0">
              <a:latin typeface="Times New Roman" panose="02020603050405020304" pitchFamily="18" charset="0"/>
              <a:cs typeface="Times New Roman" panose="02020603050405020304" pitchFamily="18" charset="0"/>
            </a:endParaRPr>
          </a:p>
          <a:p>
            <a:pPr>
              <a:buFont typeface="Arial" panose="020B0604020202020204" pitchFamily="34" charset="0"/>
              <a:buNone/>
              <a:defRPr/>
            </a:pPr>
            <a:r>
              <a:rPr lang="en-US" sz="1600" b="1" dirty="0">
                <a:latin typeface="Times New Roman" panose="02020603050405020304" pitchFamily="18" charset="0"/>
                <a:cs typeface="Times New Roman" panose="02020603050405020304" pitchFamily="18" charset="0"/>
              </a:rPr>
              <a:t>Result:</a:t>
            </a:r>
            <a:r>
              <a:rPr lang="en-US" sz="1600" dirty="0">
                <a:latin typeface="Times New Roman" panose="02020603050405020304" pitchFamily="18" charset="0"/>
                <a:cs typeface="Times New Roman" panose="02020603050405020304" pitchFamily="18" charset="0"/>
              </a:rPr>
              <a:t> Users can view segmented areas of interest (like skin lesions) on the uploaded image or live video feed, helping them identify possible skin cancer regions.</a:t>
            </a:r>
          </a:p>
        </p:txBody>
      </p:sp>
      <p:sp>
        <p:nvSpPr>
          <p:cNvPr id="2" name="Rectangle 1">
            <a:extLst>
              <a:ext uri="{FF2B5EF4-FFF2-40B4-BE49-F238E27FC236}">
                <a16:creationId xmlns:a16="http://schemas.microsoft.com/office/drawing/2014/main" id="{B749BF0A-8903-EBAD-D8CC-F9B9B8450240}"/>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424B1D62-DB39-98DC-0FEF-A0112763176E}"/>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510" name="TextBox 3">
            <a:extLst>
              <a:ext uri="{FF2B5EF4-FFF2-40B4-BE49-F238E27FC236}">
                <a16:creationId xmlns:a16="http://schemas.microsoft.com/office/drawing/2014/main" id="{265526E2-BB16-5F02-E30E-F774C43D3D2D}"/>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21511" name="TextBox 4">
            <a:extLst>
              <a:ext uri="{FF2B5EF4-FFF2-40B4-BE49-F238E27FC236}">
                <a16:creationId xmlns:a16="http://schemas.microsoft.com/office/drawing/2014/main" id="{47E2891A-1D06-E552-DBEF-19C761DAFA1B}"/>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42E8474-88AD-5EF7-D72C-B7D7D9948391}"/>
              </a:ext>
            </a:extLst>
          </p:cNvPr>
          <p:cNvSpPr>
            <a:spLocks noChangeArrowheads="1"/>
          </p:cNvSpPr>
          <p:nvPr/>
        </p:nvSpPr>
        <p:spPr bwMode="auto">
          <a:xfrm>
            <a:off x="1044575" y="1773238"/>
            <a:ext cx="100076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Times New Roman" panose="02020603050405020304" pitchFamily="18" charset="0"/>
                <a:cs typeface="Times New Roman" panose="02020603050405020304" pitchFamily="18" charset="0"/>
              </a:rPr>
              <a:t>Flow of Segmentation Implementation</a:t>
            </a:r>
          </a:p>
          <a:p>
            <a:pPr>
              <a:spcBef>
                <a:spcPct val="0"/>
              </a:spcBef>
              <a:buFontTx/>
              <a:buNone/>
            </a:pPr>
            <a:endParaRPr lang="en-US" altLang="en-US" sz="2000" b="1">
              <a:latin typeface="Times New Roman" panose="02020603050405020304" pitchFamily="18" charset="0"/>
              <a:cs typeface="Times New Roman" panose="02020603050405020304" pitchFamily="18" charset="0"/>
            </a:endParaRPr>
          </a:p>
          <a:p>
            <a:pPr>
              <a:spcBef>
                <a:spcPct val="0"/>
              </a:spcBef>
              <a:buFontTx/>
              <a:buNone/>
            </a:pPr>
            <a:endParaRPr lang="en-US" altLang="en-US" sz="2000" b="1">
              <a:latin typeface="Times New Roman" panose="02020603050405020304" pitchFamily="18" charset="0"/>
              <a:cs typeface="Times New Roman" panose="02020603050405020304" pitchFamily="18" charset="0"/>
            </a:endParaRPr>
          </a:p>
          <a:p>
            <a:pPr>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Input Image</a:t>
            </a:r>
            <a:r>
              <a:rPr lang="en-US" altLang="en-US" sz="2000">
                <a:latin typeface="Times New Roman" panose="02020603050405020304" pitchFamily="18" charset="0"/>
                <a:cs typeface="Times New Roman" panose="02020603050405020304" pitchFamily="18" charset="0"/>
              </a:rPr>
              <a:t>: The preprocessed image is fed into the </a:t>
            </a:r>
            <a:r>
              <a:rPr lang="en-US" altLang="en-US" sz="2000" b="1">
                <a:latin typeface="Times New Roman" panose="02020603050405020304" pitchFamily="18" charset="0"/>
                <a:cs typeface="Times New Roman" panose="02020603050405020304" pitchFamily="18" charset="0"/>
              </a:rPr>
              <a:t>U-Net++</a:t>
            </a:r>
            <a:r>
              <a:rPr lang="en-US" altLang="en-US" sz="2000">
                <a:latin typeface="Times New Roman" panose="02020603050405020304" pitchFamily="18" charset="0"/>
                <a:cs typeface="Times New Roman" panose="02020603050405020304" pitchFamily="18" charset="0"/>
              </a:rPr>
              <a:t> model for segmentation.</a:t>
            </a:r>
          </a:p>
          <a:p>
            <a:pPr>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Encoder</a:t>
            </a:r>
            <a:r>
              <a:rPr lang="en-US" altLang="en-US" sz="2000">
                <a:latin typeface="Times New Roman" panose="02020603050405020304" pitchFamily="18" charset="0"/>
                <a:cs typeface="Times New Roman" panose="02020603050405020304" pitchFamily="18" charset="0"/>
              </a:rPr>
              <a:t>: The model’s encoder (contracting path) extracts key features from the image, capturing high-level information about the lesion.</a:t>
            </a:r>
          </a:p>
          <a:p>
            <a:pPr>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Nested Skip Pathways</a:t>
            </a:r>
            <a:r>
              <a:rPr lang="en-US" altLang="en-US" sz="2000">
                <a:latin typeface="Times New Roman" panose="02020603050405020304" pitchFamily="18" charset="0"/>
                <a:cs typeface="Times New Roman" panose="02020603050405020304" pitchFamily="18" charset="0"/>
              </a:rPr>
              <a:t>: These pathways help retain and refine fine-grained spatial information, improving the model's ability to segment even small or poorly defined lesions.</a:t>
            </a:r>
          </a:p>
          <a:p>
            <a:pPr>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Decoder</a:t>
            </a:r>
            <a:r>
              <a:rPr lang="en-US" altLang="en-US" sz="2000">
                <a:latin typeface="Times New Roman" panose="02020603050405020304" pitchFamily="18" charset="0"/>
                <a:cs typeface="Times New Roman" panose="02020603050405020304" pitchFamily="18" charset="0"/>
              </a:rPr>
              <a:t>: The decoder (expansive path) reconstructs the image with a focus on accurate lesion boundaries, generating the final segmentation mask.</a:t>
            </a:r>
          </a:p>
          <a:p>
            <a:pPr>
              <a:spcBef>
                <a:spcPct val="0"/>
              </a:spcBef>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Output Mask</a:t>
            </a:r>
            <a:r>
              <a:rPr lang="en-US" altLang="en-US" sz="2000">
                <a:latin typeface="Times New Roman" panose="02020603050405020304" pitchFamily="18" charset="0"/>
                <a:cs typeface="Times New Roman" panose="02020603050405020304" pitchFamily="18" charset="0"/>
              </a:rPr>
              <a:t>: The model outputs a binary segmentation mask that highlights the regions affected by the lesion, providing a visual representation of the skin cancer.</a:t>
            </a:r>
          </a:p>
        </p:txBody>
      </p:sp>
      <p:sp>
        <p:nvSpPr>
          <p:cNvPr id="2" name="Rectangle 1">
            <a:extLst>
              <a:ext uri="{FF2B5EF4-FFF2-40B4-BE49-F238E27FC236}">
                <a16:creationId xmlns:a16="http://schemas.microsoft.com/office/drawing/2014/main" id="{2231BDF9-C7DE-AE07-A858-CFC6DAB4AEAC}"/>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E4B498EE-B0A9-EACB-B75B-E12C29B222B4}"/>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533" name="TextBox 3">
            <a:extLst>
              <a:ext uri="{FF2B5EF4-FFF2-40B4-BE49-F238E27FC236}">
                <a16:creationId xmlns:a16="http://schemas.microsoft.com/office/drawing/2014/main" id="{8D05E5AF-D80D-D520-C46F-33B57AF69982}"/>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22534" name="TextBox 5">
            <a:extLst>
              <a:ext uri="{FF2B5EF4-FFF2-40B4-BE49-F238E27FC236}">
                <a16:creationId xmlns:a16="http://schemas.microsoft.com/office/drawing/2014/main" id="{E745C6F5-C844-CAB4-06AC-5717A676E086}"/>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3">
            <a:extLst>
              <a:ext uri="{FF2B5EF4-FFF2-40B4-BE49-F238E27FC236}">
                <a16:creationId xmlns:a16="http://schemas.microsoft.com/office/drawing/2014/main" id="{57EFADB0-BAE8-0929-0177-969086A7E578}"/>
              </a:ext>
            </a:extLst>
          </p:cNvPr>
          <p:cNvSpPr txBox="1">
            <a:spLocks noChangeArrowheads="1"/>
          </p:cNvSpPr>
          <p:nvPr/>
        </p:nvSpPr>
        <p:spPr bwMode="auto">
          <a:xfrm>
            <a:off x="252413" y="1628775"/>
            <a:ext cx="11304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endParaRPr lang="en-US" altLang="en-US" sz="2000">
              <a:latin typeface="Times New Roman" panose="02020603050405020304" pitchFamily="18" charset="0"/>
              <a:cs typeface="Times New Roman" panose="02020603050405020304" pitchFamily="18" charset="0"/>
            </a:endParaRPr>
          </a:p>
        </p:txBody>
      </p:sp>
      <p:sp>
        <p:nvSpPr>
          <p:cNvPr id="23555" name="TextBox 4">
            <a:extLst>
              <a:ext uri="{FF2B5EF4-FFF2-40B4-BE49-F238E27FC236}">
                <a16:creationId xmlns:a16="http://schemas.microsoft.com/office/drawing/2014/main" id="{898C5B9A-9F0D-69FF-D648-685EE795A7E5}"/>
              </a:ext>
            </a:extLst>
          </p:cNvPr>
          <p:cNvSpPr txBox="1">
            <a:spLocks noChangeArrowheads="1"/>
          </p:cNvSpPr>
          <p:nvPr/>
        </p:nvSpPr>
        <p:spPr bwMode="auto">
          <a:xfrm>
            <a:off x="404813" y="1781175"/>
            <a:ext cx="11304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endParaRPr lang="en-US" altLang="en-US" sz="2000">
              <a:latin typeface="Times New Roman" panose="02020603050405020304" pitchFamily="18" charset="0"/>
              <a:cs typeface="Times New Roman" panose="02020603050405020304" pitchFamily="18" charset="0"/>
            </a:endParaRPr>
          </a:p>
        </p:txBody>
      </p:sp>
      <p:sp>
        <p:nvSpPr>
          <p:cNvPr id="23556" name="Rectangle 6">
            <a:extLst>
              <a:ext uri="{FF2B5EF4-FFF2-40B4-BE49-F238E27FC236}">
                <a16:creationId xmlns:a16="http://schemas.microsoft.com/office/drawing/2014/main" id="{F05AC38B-29A9-2AD9-0669-52E69DC18140}"/>
              </a:ext>
            </a:extLst>
          </p:cNvPr>
          <p:cNvSpPr>
            <a:spLocks noChangeArrowheads="1"/>
          </p:cNvSpPr>
          <p:nvPr/>
        </p:nvSpPr>
        <p:spPr bwMode="auto">
          <a:xfrm>
            <a:off x="331788" y="1484313"/>
            <a:ext cx="11304587"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Times New Roman" panose="02020603050405020304" pitchFamily="18" charset="0"/>
                <a:cs typeface="Times New Roman" panose="02020603050405020304" pitchFamily="18" charset="0"/>
              </a:rPr>
              <a:t>Deployment &amp; Integration</a:t>
            </a:r>
          </a:p>
          <a:p>
            <a:pPr>
              <a:spcBef>
                <a:spcPct val="0"/>
              </a:spcBef>
              <a:buFontTx/>
              <a:buNone/>
            </a:pPr>
            <a:endParaRPr lang="en-US" altLang="en-US" sz="2000" b="1">
              <a:latin typeface="Times New Roman" panose="02020603050405020304" pitchFamily="18" charset="0"/>
              <a:cs typeface="Times New Roman" panose="02020603050405020304" pitchFamily="18" charset="0"/>
            </a:endParaRPr>
          </a:p>
          <a:p>
            <a:pPr>
              <a:spcBef>
                <a:spcPct val="0"/>
              </a:spcBef>
              <a:buFontTx/>
              <a:buNone/>
            </a:pPr>
            <a:r>
              <a:rPr lang="en-US" altLang="en-US" sz="2000" b="1">
                <a:latin typeface="Times New Roman" panose="02020603050405020304" pitchFamily="18" charset="0"/>
                <a:cs typeface="Times New Roman" panose="02020603050405020304" pitchFamily="18" charset="0"/>
              </a:rPr>
              <a:t>Deployment:</a:t>
            </a:r>
          </a:p>
          <a:p>
            <a:pPr>
              <a:spcBef>
                <a:spcPct val="0"/>
              </a:spcBef>
            </a:pPr>
            <a:r>
              <a:rPr lang="en-US" altLang="en-US" sz="2000">
                <a:latin typeface="Times New Roman" panose="02020603050405020304" pitchFamily="18" charset="0"/>
                <a:cs typeface="Times New Roman" panose="02020603050405020304" pitchFamily="18" charset="0"/>
              </a:rPr>
              <a:t>The </a:t>
            </a:r>
            <a:r>
              <a:rPr lang="en-US" altLang="en-US" sz="2000" b="1">
                <a:latin typeface="Times New Roman" panose="02020603050405020304" pitchFamily="18" charset="0"/>
                <a:cs typeface="Times New Roman" panose="02020603050405020304" pitchFamily="18" charset="0"/>
              </a:rPr>
              <a:t>U-Net++ model</a:t>
            </a:r>
            <a:r>
              <a:rPr lang="en-US" altLang="en-US" sz="2000">
                <a:latin typeface="Times New Roman" panose="02020603050405020304" pitchFamily="18" charset="0"/>
                <a:cs typeface="Times New Roman" panose="02020603050405020304" pitchFamily="18" charset="0"/>
              </a:rPr>
              <a:t> for segmentation is deployed on the cloud or a local server, ensuring scalability and availability.</a:t>
            </a:r>
          </a:p>
          <a:p>
            <a:pPr>
              <a:spcBef>
                <a:spcPct val="0"/>
              </a:spcBef>
            </a:pPr>
            <a:r>
              <a:rPr lang="en-US" altLang="en-US" sz="2000">
                <a:latin typeface="Times New Roman" panose="02020603050405020304" pitchFamily="18" charset="0"/>
                <a:cs typeface="Times New Roman" panose="02020603050405020304" pitchFamily="18" charset="0"/>
              </a:rPr>
              <a:t>It is integrated into the overall system where users can upload images or capture them in real time for instant analysis.</a:t>
            </a:r>
          </a:p>
          <a:p>
            <a:pPr>
              <a:spcBef>
                <a:spcPct val="0"/>
              </a:spcBef>
            </a:pPr>
            <a:r>
              <a:rPr lang="en-US" altLang="en-US" sz="2000">
                <a:latin typeface="Times New Roman" panose="02020603050405020304" pitchFamily="18" charset="0"/>
                <a:cs typeface="Times New Roman" panose="02020603050405020304" pitchFamily="18" charset="0"/>
              </a:rPr>
              <a:t>The model can be updated regularly with new data and improved models, enhancing segmentation accuracy over time.</a:t>
            </a:r>
          </a:p>
          <a:p>
            <a:pPr>
              <a:spcBef>
                <a:spcPct val="0"/>
              </a:spcBef>
            </a:pPr>
            <a:endParaRPr lang="en-US" altLang="en-US" sz="2000">
              <a:latin typeface="Times New Roman" panose="02020603050405020304" pitchFamily="18" charset="0"/>
              <a:cs typeface="Times New Roman" panose="02020603050405020304" pitchFamily="18" charset="0"/>
            </a:endParaRPr>
          </a:p>
          <a:p>
            <a:pPr>
              <a:spcBef>
                <a:spcPct val="0"/>
              </a:spcBef>
              <a:buFontTx/>
              <a:buNone/>
            </a:pPr>
            <a:r>
              <a:rPr lang="en-US" altLang="en-US" sz="2000" b="1">
                <a:latin typeface="Times New Roman" panose="02020603050405020304" pitchFamily="18" charset="0"/>
                <a:cs typeface="Times New Roman" panose="02020603050405020304" pitchFamily="18" charset="0"/>
              </a:rPr>
              <a:t>Embedding:</a:t>
            </a:r>
          </a:p>
          <a:p>
            <a:pPr>
              <a:spcBef>
                <a:spcPct val="0"/>
              </a:spcBef>
            </a:pPr>
            <a:r>
              <a:rPr lang="en-US" altLang="en-US" sz="2000">
                <a:latin typeface="Times New Roman" panose="02020603050405020304" pitchFamily="18" charset="0"/>
                <a:cs typeface="Times New Roman" panose="02020603050405020304" pitchFamily="18" charset="0"/>
              </a:rPr>
              <a:t>The </a:t>
            </a:r>
            <a:r>
              <a:rPr lang="en-US" altLang="en-US" sz="2000" b="1">
                <a:latin typeface="Times New Roman" panose="02020603050405020304" pitchFamily="18" charset="0"/>
                <a:cs typeface="Times New Roman" panose="02020603050405020304" pitchFamily="18" charset="0"/>
              </a:rPr>
              <a:t>segmentation output</a:t>
            </a:r>
            <a:r>
              <a:rPr lang="en-US" altLang="en-US" sz="2000">
                <a:latin typeface="Times New Roman" panose="02020603050405020304" pitchFamily="18" charset="0"/>
                <a:cs typeface="Times New Roman" panose="02020603050405020304" pitchFamily="18" charset="0"/>
              </a:rPr>
              <a:t> is embedded into the user interface, where it is overlaid on the original image, providing users with a visual representation of the detected lesion and its boundaries.</a:t>
            </a:r>
          </a:p>
          <a:p>
            <a:pPr>
              <a:spcBef>
                <a:spcPct val="0"/>
              </a:spcBef>
            </a:pPr>
            <a:r>
              <a:rPr lang="en-US" altLang="en-US" sz="2000">
                <a:latin typeface="Times New Roman" panose="02020603050405020304" pitchFamily="18" charset="0"/>
                <a:cs typeface="Times New Roman" panose="02020603050405020304" pitchFamily="18" charset="0"/>
              </a:rPr>
              <a:t>Users can interact with the results, viewing detailed segmented areas of concern for further analysis.</a:t>
            </a:r>
          </a:p>
        </p:txBody>
      </p:sp>
      <p:sp>
        <p:nvSpPr>
          <p:cNvPr id="3" name="Rectangle 2">
            <a:extLst>
              <a:ext uri="{FF2B5EF4-FFF2-40B4-BE49-F238E27FC236}">
                <a16:creationId xmlns:a16="http://schemas.microsoft.com/office/drawing/2014/main" id="{91C64855-7BA2-17E8-314E-51951CF74A71}"/>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 name="Rectangle 3">
            <a:extLst>
              <a:ext uri="{FF2B5EF4-FFF2-40B4-BE49-F238E27FC236}">
                <a16:creationId xmlns:a16="http://schemas.microsoft.com/office/drawing/2014/main" id="{4EE1429D-6B00-65C0-CD3F-B43F1833D67C}"/>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559" name="TextBox 4">
            <a:extLst>
              <a:ext uri="{FF2B5EF4-FFF2-40B4-BE49-F238E27FC236}">
                <a16:creationId xmlns:a16="http://schemas.microsoft.com/office/drawing/2014/main" id="{764F72B3-FF88-F180-BD26-B1FEA36710BD}"/>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23560" name="TextBox 5">
            <a:extLst>
              <a:ext uri="{FF2B5EF4-FFF2-40B4-BE49-F238E27FC236}">
                <a16:creationId xmlns:a16="http://schemas.microsoft.com/office/drawing/2014/main" id="{84CFF48A-06DA-E0D4-3B48-2363F4BBFB3E}"/>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4">
            <a:extLst>
              <a:ext uri="{FF2B5EF4-FFF2-40B4-BE49-F238E27FC236}">
                <a16:creationId xmlns:a16="http://schemas.microsoft.com/office/drawing/2014/main" id="{78330244-FC08-75EF-74A6-1B32FA7920B0}"/>
              </a:ext>
            </a:extLst>
          </p:cNvPr>
          <p:cNvSpPr txBox="1">
            <a:spLocks noChangeArrowheads="1"/>
          </p:cNvSpPr>
          <p:nvPr/>
        </p:nvSpPr>
        <p:spPr bwMode="auto">
          <a:xfrm>
            <a:off x="539750" y="1412875"/>
            <a:ext cx="10225088" cy="44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2200" b="1">
                <a:latin typeface="Times New Roman" panose="02020603050405020304" pitchFamily="18" charset="0"/>
                <a:cs typeface="Times New Roman" panose="02020603050405020304" pitchFamily="18" charset="0"/>
              </a:rPr>
              <a:t>Benefits:</a:t>
            </a:r>
          </a:p>
          <a:p>
            <a:pPr>
              <a:buFont typeface="Calibri" panose="020F0502020204030204" pitchFamily="34" charset="0"/>
              <a:buAutoNum type="arabicPeriod"/>
            </a:pPr>
            <a:r>
              <a:rPr lang="en-US" altLang="en-US" sz="2200" b="1">
                <a:latin typeface="Times New Roman" panose="02020603050405020304" pitchFamily="18" charset="0"/>
                <a:cs typeface="Times New Roman" panose="02020603050405020304" pitchFamily="18" charset="0"/>
              </a:rPr>
              <a:t>Improved Diagnosis</a:t>
            </a:r>
            <a:r>
              <a:rPr lang="en-US" altLang="en-US" sz="2200">
                <a:latin typeface="Times New Roman" panose="02020603050405020304" pitchFamily="18" charset="0"/>
                <a:cs typeface="Times New Roman" panose="02020603050405020304" pitchFamily="18" charset="0"/>
              </a:rPr>
              <a:t>: Segmentation provides accurate boundaries for skin lesions, helping dermatologists identify the size, shape, and severity of cancerous areas.</a:t>
            </a:r>
          </a:p>
          <a:p>
            <a:pPr>
              <a:buFont typeface="Calibri" panose="020F0502020204030204" pitchFamily="34" charset="0"/>
              <a:buAutoNum type="arabicPeriod"/>
            </a:pPr>
            <a:r>
              <a:rPr lang="en-US" altLang="en-US" sz="2200" b="1">
                <a:latin typeface="Times New Roman" panose="02020603050405020304" pitchFamily="18" charset="0"/>
                <a:cs typeface="Times New Roman" panose="02020603050405020304" pitchFamily="18" charset="0"/>
              </a:rPr>
              <a:t>Real-Time Assistance</a:t>
            </a:r>
            <a:r>
              <a:rPr lang="en-US" altLang="en-US" sz="2200">
                <a:latin typeface="Times New Roman" panose="02020603050405020304" pitchFamily="18" charset="0"/>
                <a:cs typeface="Times New Roman" panose="02020603050405020304" pitchFamily="18" charset="0"/>
              </a:rPr>
              <a:t>: The system provides immediate segmentation results, enabling faster decisions and action.</a:t>
            </a:r>
          </a:p>
          <a:p>
            <a:pPr>
              <a:buFont typeface="Calibri" panose="020F0502020204030204" pitchFamily="34" charset="0"/>
              <a:buAutoNum type="arabicPeriod"/>
            </a:pPr>
            <a:r>
              <a:rPr lang="en-US" altLang="en-US" sz="2200" b="1">
                <a:latin typeface="Times New Roman" panose="02020603050405020304" pitchFamily="18" charset="0"/>
                <a:cs typeface="Times New Roman" panose="02020603050405020304" pitchFamily="18" charset="0"/>
              </a:rPr>
              <a:t>Higher Accuracy</a:t>
            </a:r>
            <a:r>
              <a:rPr lang="en-US" altLang="en-US" sz="2200">
                <a:latin typeface="Times New Roman" panose="02020603050405020304" pitchFamily="18" charset="0"/>
                <a:cs typeface="Times New Roman" panose="02020603050405020304" pitchFamily="18" charset="0"/>
              </a:rPr>
              <a:t>: The U-Net++ model improves segmentation accuracy by effectively handling complex lesion shapes and varied skin tones.</a:t>
            </a:r>
          </a:p>
          <a:p>
            <a:pPr>
              <a:buFont typeface="Calibri" panose="020F0502020204030204" pitchFamily="34" charset="0"/>
              <a:buAutoNum type="arabicPeriod"/>
            </a:pPr>
            <a:r>
              <a:rPr lang="en-US" altLang="en-US" sz="2200" b="1">
                <a:latin typeface="Times New Roman" panose="02020603050405020304" pitchFamily="18" charset="0"/>
                <a:cs typeface="Times New Roman" panose="02020603050405020304" pitchFamily="18" charset="0"/>
              </a:rPr>
              <a:t>User Empowerment</a:t>
            </a:r>
            <a:r>
              <a:rPr lang="en-US" altLang="en-US" sz="2200">
                <a:latin typeface="Times New Roman" panose="02020603050405020304" pitchFamily="18" charset="0"/>
                <a:cs typeface="Times New Roman" panose="02020603050405020304" pitchFamily="18" charset="0"/>
              </a:rPr>
              <a:t>: The visual nature of segmentation allows users to better understand the detected lesions, increasing their awareness and involvement in their health.</a:t>
            </a:r>
          </a:p>
          <a:p>
            <a:pPr>
              <a:buFont typeface="Calibri" panose="020F0502020204030204" pitchFamily="34" charset="0"/>
              <a:buAutoNum type="arabicPeriod"/>
            </a:pPr>
            <a:r>
              <a:rPr lang="en-US" altLang="en-US" sz="2200" b="1">
                <a:latin typeface="Times New Roman" panose="02020603050405020304" pitchFamily="18" charset="0"/>
                <a:cs typeface="Times New Roman" panose="02020603050405020304" pitchFamily="18" charset="0"/>
              </a:rPr>
              <a:t>Scalability and Flexibility</a:t>
            </a:r>
            <a:r>
              <a:rPr lang="en-US" altLang="en-US" sz="2200">
                <a:latin typeface="Times New Roman" panose="02020603050405020304" pitchFamily="18" charset="0"/>
                <a:cs typeface="Times New Roman" panose="02020603050405020304" pitchFamily="18" charset="0"/>
              </a:rPr>
              <a:t>: The system is easily scalable to handle more users and can be expanded with additional datasets or models for further improvements.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F594ADA-D462-D188-4745-38944579E826}"/>
              </a:ext>
            </a:extLst>
          </p:cNvPr>
          <p:cNvGraphicFramePr>
            <a:graphicFrameLocks noGrp="1"/>
          </p:cNvGraphicFramePr>
          <p:nvPr/>
        </p:nvGraphicFramePr>
        <p:xfrm>
          <a:off x="971550" y="1268413"/>
          <a:ext cx="9793288" cy="4913312"/>
        </p:xfrm>
        <a:graphic>
          <a:graphicData uri="http://schemas.openxmlformats.org/drawingml/2006/table">
            <a:tbl>
              <a:tblPr firstRow="1" bandRow="1">
                <a:tableStyleId>{00A15C55-8517-42AA-B614-E9B94910E393}</a:tableStyleId>
              </a:tblPr>
              <a:tblGrid>
                <a:gridCol w="4896644">
                  <a:extLst>
                    <a:ext uri="{9D8B030D-6E8A-4147-A177-3AD203B41FA5}">
                      <a16:colId xmlns:a16="http://schemas.microsoft.com/office/drawing/2014/main" val="20000"/>
                    </a:ext>
                  </a:extLst>
                </a:gridCol>
                <a:gridCol w="4896644">
                  <a:extLst>
                    <a:ext uri="{9D8B030D-6E8A-4147-A177-3AD203B41FA5}">
                      <a16:colId xmlns:a16="http://schemas.microsoft.com/office/drawing/2014/main" val="20001"/>
                    </a:ext>
                  </a:extLst>
                </a:gridCol>
              </a:tblGrid>
              <a:tr h="468031">
                <a:tc>
                  <a:txBody>
                    <a:bodyPr/>
                    <a:lstStyle/>
                    <a:p>
                      <a:pPr algn="ctr"/>
                      <a:r>
                        <a:rPr lang="en-US" sz="2200" dirty="0">
                          <a:latin typeface="Times New Roman" panose="02020603050405020304" pitchFamily="18" charset="0"/>
                          <a:cs typeface="Times New Roman" panose="02020603050405020304" pitchFamily="18" charset="0"/>
                        </a:rPr>
                        <a:t>Content</a:t>
                      </a:r>
                      <a:endParaRPr lang="en-IN" sz="2200" dirty="0">
                        <a:latin typeface="Times New Roman" panose="02020603050405020304" pitchFamily="18" charset="0"/>
                        <a:cs typeface="Times New Roman" panose="02020603050405020304" pitchFamily="18" charset="0"/>
                      </a:endParaRPr>
                    </a:p>
                  </a:txBody>
                  <a:tcPr marL="91442" marR="91442" marT="45718" marB="45718"/>
                </a:tc>
                <a:tc>
                  <a:txBody>
                    <a:bodyPr/>
                    <a:lstStyle/>
                    <a:p>
                      <a:pPr algn="ctr"/>
                      <a:r>
                        <a:rPr lang="en-US" sz="2200">
                          <a:latin typeface="Times New Roman" panose="02020603050405020304" pitchFamily="18" charset="0"/>
                          <a:cs typeface="Times New Roman" panose="02020603050405020304" pitchFamily="18" charset="0"/>
                        </a:rPr>
                        <a:t>Slide Number</a:t>
                      </a:r>
                      <a:endParaRPr lang="en-IN" sz="2200" dirty="0">
                        <a:latin typeface="Times New Roman" panose="02020603050405020304" pitchFamily="18" charset="0"/>
                        <a:cs typeface="Times New Roman" panose="02020603050405020304" pitchFamily="18" charset="0"/>
                      </a:endParaRPr>
                    </a:p>
                  </a:txBody>
                  <a:tcPr marL="91442" marR="91442" marT="45718" marB="45718"/>
                </a:tc>
                <a:extLst>
                  <a:ext uri="{0D108BD9-81ED-4DB2-BD59-A6C34878D82A}">
                    <a16:rowId xmlns:a16="http://schemas.microsoft.com/office/drawing/2014/main" val="10000"/>
                  </a:ext>
                </a:extLst>
              </a:tr>
              <a:tr h="468031">
                <a:tc>
                  <a:txBody>
                    <a:bodyPr/>
                    <a:lstStyle/>
                    <a:p>
                      <a:pPr algn="ctr"/>
                      <a:r>
                        <a:rPr lang="en-US" sz="2000" dirty="0">
                          <a:latin typeface="Times New Roman" panose="02020603050405020304" pitchFamily="18" charset="0"/>
                          <a:cs typeface="Times New Roman" panose="02020603050405020304" pitchFamily="18" charset="0"/>
                        </a:rPr>
                        <a:t>Introduction</a:t>
                      </a:r>
                      <a:endParaRPr lang="en-IN" sz="2000" dirty="0">
                        <a:latin typeface="Times New Roman" panose="02020603050405020304" pitchFamily="18" charset="0"/>
                        <a:cs typeface="Times New Roman" panose="02020603050405020304" pitchFamily="18" charset="0"/>
                      </a:endParaRPr>
                    </a:p>
                  </a:txBody>
                  <a:tcPr marL="91442" marR="91442" marT="45718" marB="45718"/>
                </a:tc>
                <a:tc>
                  <a:txBody>
                    <a:bodyPr/>
                    <a:lstStyle/>
                    <a:p>
                      <a:pPr algn="ctr"/>
                      <a:r>
                        <a:rPr lang="en-US" sz="200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marL="91442" marR="91442" marT="45718" marB="45718"/>
                </a:tc>
                <a:extLst>
                  <a:ext uri="{0D108BD9-81ED-4DB2-BD59-A6C34878D82A}">
                    <a16:rowId xmlns:a16="http://schemas.microsoft.com/office/drawing/2014/main" val="10001"/>
                  </a:ext>
                </a:extLst>
              </a:tr>
              <a:tr h="468031">
                <a:tc>
                  <a:txBody>
                    <a:bodyPr/>
                    <a:lstStyle/>
                    <a:p>
                      <a:pPr algn="ctr"/>
                      <a:r>
                        <a:rPr lang="en-US" sz="2000" dirty="0">
                          <a:latin typeface="Times New Roman" panose="02020603050405020304" pitchFamily="18" charset="0"/>
                          <a:cs typeface="Times New Roman" panose="02020603050405020304" pitchFamily="18" charset="0"/>
                        </a:rPr>
                        <a:t>Problem statement, Over View &amp; Objectives</a:t>
                      </a:r>
                      <a:endParaRPr lang="en-IN" sz="2000" dirty="0">
                        <a:latin typeface="Times New Roman" panose="02020603050405020304" pitchFamily="18" charset="0"/>
                        <a:cs typeface="Times New Roman" panose="02020603050405020304" pitchFamily="18" charset="0"/>
                      </a:endParaRPr>
                    </a:p>
                  </a:txBody>
                  <a:tcPr marL="91442" marR="91442" marT="45718" marB="45718"/>
                </a:tc>
                <a:tc>
                  <a:txBody>
                    <a:bodyPr/>
                    <a:lstStyle/>
                    <a:p>
                      <a:pPr algn="ctr"/>
                      <a:r>
                        <a:rPr lang="en-US" sz="2000">
                          <a:latin typeface="Times New Roman" panose="02020603050405020304" pitchFamily="18" charset="0"/>
                          <a:cs typeface="Times New Roman" panose="02020603050405020304" pitchFamily="18" charset="0"/>
                        </a:rPr>
                        <a:t>4,5,6</a:t>
                      </a:r>
                      <a:endParaRPr lang="en-IN" sz="2000" dirty="0">
                        <a:latin typeface="Times New Roman" panose="02020603050405020304" pitchFamily="18" charset="0"/>
                        <a:cs typeface="Times New Roman" panose="02020603050405020304" pitchFamily="18" charset="0"/>
                      </a:endParaRPr>
                    </a:p>
                  </a:txBody>
                  <a:tcPr marL="91442" marR="91442" marT="45718" marB="45718"/>
                </a:tc>
                <a:extLst>
                  <a:ext uri="{0D108BD9-81ED-4DB2-BD59-A6C34878D82A}">
                    <a16:rowId xmlns:a16="http://schemas.microsoft.com/office/drawing/2014/main" val="10002"/>
                  </a:ext>
                </a:extLst>
              </a:tr>
              <a:tr h="701036">
                <a:tc>
                  <a:txBody>
                    <a:bodyPr/>
                    <a:lstStyle/>
                    <a:p>
                      <a:pPr algn="ctr"/>
                      <a:r>
                        <a:rPr lang="en-US" sz="2000" dirty="0">
                          <a:latin typeface="Times New Roman" panose="02020603050405020304" pitchFamily="18" charset="0"/>
                          <a:cs typeface="Times New Roman" panose="02020603050405020304" pitchFamily="18" charset="0"/>
                        </a:rPr>
                        <a:t>Existing Vs Proposed Systems &amp; System Architecture</a:t>
                      </a:r>
                      <a:endParaRPr lang="en-IN" sz="2000" dirty="0">
                        <a:latin typeface="Times New Roman" panose="02020603050405020304" pitchFamily="18" charset="0"/>
                        <a:cs typeface="Times New Roman" panose="02020603050405020304" pitchFamily="18" charset="0"/>
                      </a:endParaRPr>
                    </a:p>
                  </a:txBody>
                  <a:tcPr marL="91442" marR="91442" marT="45718" marB="45718"/>
                </a:tc>
                <a:tc>
                  <a:txBody>
                    <a:bodyPr/>
                    <a:lstStyle/>
                    <a:p>
                      <a:pPr algn="ctr"/>
                      <a:r>
                        <a:rPr lang="en-US" sz="2000" dirty="0">
                          <a:latin typeface="Times New Roman" panose="02020603050405020304" pitchFamily="18" charset="0"/>
                          <a:cs typeface="Times New Roman" panose="02020603050405020304" pitchFamily="18" charset="0"/>
                        </a:rPr>
                        <a:t>7,8</a:t>
                      </a:r>
                      <a:endParaRPr lang="en-IN" sz="2000" dirty="0">
                        <a:latin typeface="Times New Roman" panose="02020603050405020304" pitchFamily="18" charset="0"/>
                        <a:cs typeface="Times New Roman" panose="02020603050405020304" pitchFamily="18" charset="0"/>
                      </a:endParaRPr>
                    </a:p>
                  </a:txBody>
                  <a:tcPr marL="91442" marR="91442" marT="45718" marB="45718"/>
                </a:tc>
                <a:extLst>
                  <a:ext uri="{0D108BD9-81ED-4DB2-BD59-A6C34878D82A}">
                    <a16:rowId xmlns:a16="http://schemas.microsoft.com/office/drawing/2014/main" val="10003"/>
                  </a:ext>
                </a:extLst>
              </a:tr>
              <a:tr h="468031">
                <a:tc>
                  <a:txBody>
                    <a:bodyPr/>
                    <a:lstStyle/>
                    <a:p>
                      <a:pPr algn="ctr"/>
                      <a:r>
                        <a:rPr lang="en-US" sz="2000" dirty="0">
                          <a:latin typeface="Times New Roman" panose="02020603050405020304" pitchFamily="18" charset="0"/>
                          <a:cs typeface="Times New Roman" panose="02020603050405020304" pitchFamily="18" charset="0"/>
                        </a:rPr>
                        <a:t>Tech Stack</a:t>
                      </a:r>
                      <a:endParaRPr lang="en-IN" sz="2000" dirty="0">
                        <a:latin typeface="Times New Roman" panose="02020603050405020304" pitchFamily="18" charset="0"/>
                        <a:cs typeface="Times New Roman" panose="02020603050405020304" pitchFamily="18" charset="0"/>
                      </a:endParaRPr>
                    </a:p>
                  </a:txBody>
                  <a:tcPr marL="91442" marR="91442" marT="45718" marB="45718"/>
                </a:tc>
                <a:tc>
                  <a:txBody>
                    <a:bodyPr/>
                    <a:lstStyle/>
                    <a:p>
                      <a:pPr algn="ctr"/>
                      <a:r>
                        <a:rPr lang="en-US" sz="2000">
                          <a:latin typeface="Times New Roman" panose="02020603050405020304" pitchFamily="18" charset="0"/>
                          <a:cs typeface="Times New Roman" panose="02020603050405020304" pitchFamily="18" charset="0"/>
                        </a:rPr>
                        <a:t>9</a:t>
                      </a:r>
                      <a:endParaRPr lang="en-IN" sz="2000" dirty="0">
                        <a:latin typeface="Times New Roman" panose="02020603050405020304" pitchFamily="18" charset="0"/>
                        <a:cs typeface="Times New Roman" panose="02020603050405020304" pitchFamily="18" charset="0"/>
                      </a:endParaRPr>
                    </a:p>
                  </a:txBody>
                  <a:tcPr marL="91442" marR="91442" marT="45718" marB="45718"/>
                </a:tc>
                <a:extLst>
                  <a:ext uri="{0D108BD9-81ED-4DB2-BD59-A6C34878D82A}">
                    <a16:rowId xmlns:a16="http://schemas.microsoft.com/office/drawing/2014/main" val="10004"/>
                  </a:ext>
                </a:extLst>
              </a:tr>
              <a:tr h="468031">
                <a:tc>
                  <a:txBody>
                    <a:bodyPr/>
                    <a:lstStyle/>
                    <a:p>
                      <a:pPr algn="ctr"/>
                      <a:r>
                        <a:rPr lang="en-US" sz="2000">
                          <a:latin typeface="Times New Roman" panose="02020603050405020304" pitchFamily="18" charset="0"/>
                          <a:cs typeface="Times New Roman" panose="02020603050405020304" pitchFamily="18" charset="0"/>
                        </a:rPr>
                        <a:t>Module-1</a:t>
                      </a:r>
                      <a:endParaRPr lang="en-IN" sz="2000" dirty="0">
                        <a:latin typeface="Times New Roman" panose="02020603050405020304" pitchFamily="18" charset="0"/>
                        <a:cs typeface="Times New Roman" panose="02020603050405020304" pitchFamily="18" charset="0"/>
                      </a:endParaRPr>
                    </a:p>
                  </a:txBody>
                  <a:tcPr marL="91442" marR="91442" marT="45718" marB="45718"/>
                </a:tc>
                <a:tc>
                  <a:txBody>
                    <a:bodyPr/>
                    <a:lstStyle/>
                    <a:p>
                      <a:pPr algn="ctr"/>
                      <a:r>
                        <a:rPr lang="en-US" sz="2000" dirty="0">
                          <a:latin typeface="Times New Roman" panose="02020603050405020304" pitchFamily="18" charset="0"/>
                          <a:cs typeface="Times New Roman" panose="02020603050405020304" pitchFamily="18" charset="0"/>
                        </a:rPr>
                        <a:t>10-13</a:t>
                      </a:r>
                      <a:endParaRPr lang="en-IN" sz="2000" dirty="0">
                        <a:latin typeface="Times New Roman" panose="02020603050405020304" pitchFamily="18" charset="0"/>
                        <a:cs typeface="Times New Roman" panose="02020603050405020304" pitchFamily="18" charset="0"/>
                      </a:endParaRPr>
                    </a:p>
                  </a:txBody>
                  <a:tcPr marL="91442" marR="91442" marT="45718" marB="45718"/>
                </a:tc>
                <a:extLst>
                  <a:ext uri="{0D108BD9-81ED-4DB2-BD59-A6C34878D82A}">
                    <a16:rowId xmlns:a16="http://schemas.microsoft.com/office/drawing/2014/main" val="10005"/>
                  </a:ext>
                </a:extLst>
              </a:tr>
              <a:tr h="468031">
                <a:tc>
                  <a:txBody>
                    <a:bodyPr/>
                    <a:lstStyle/>
                    <a:p>
                      <a:pPr algn="ctr"/>
                      <a:r>
                        <a:rPr lang="en-US" sz="2000" dirty="0">
                          <a:latin typeface="Times New Roman" panose="02020603050405020304" pitchFamily="18" charset="0"/>
                          <a:cs typeface="Times New Roman" panose="02020603050405020304" pitchFamily="18" charset="0"/>
                        </a:rPr>
                        <a:t>Module-2</a:t>
                      </a:r>
                      <a:endParaRPr lang="en-IN" sz="2000" dirty="0">
                        <a:latin typeface="Times New Roman" panose="02020603050405020304" pitchFamily="18" charset="0"/>
                        <a:cs typeface="Times New Roman" panose="02020603050405020304" pitchFamily="18" charset="0"/>
                      </a:endParaRPr>
                    </a:p>
                  </a:txBody>
                  <a:tcPr marL="91442" marR="91442" marT="45718" marB="45718"/>
                </a:tc>
                <a:tc>
                  <a:txBody>
                    <a:bodyPr/>
                    <a:lstStyle/>
                    <a:p>
                      <a:pPr algn="ctr"/>
                      <a:r>
                        <a:rPr lang="en-US" sz="2000" dirty="0">
                          <a:latin typeface="Times New Roman" panose="02020603050405020304" pitchFamily="18" charset="0"/>
                          <a:cs typeface="Times New Roman" panose="02020603050405020304" pitchFamily="18" charset="0"/>
                        </a:rPr>
                        <a:t>14-19</a:t>
                      </a:r>
                      <a:endParaRPr lang="en-IN" sz="2000" dirty="0">
                        <a:latin typeface="Times New Roman" panose="02020603050405020304" pitchFamily="18" charset="0"/>
                        <a:cs typeface="Times New Roman" panose="02020603050405020304" pitchFamily="18" charset="0"/>
                      </a:endParaRPr>
                    </a:p>
                  </a:txBody>
                  <a:tcPr marL="91442" marR="91442" marT="45718" marB="45718"/>
                </a:tc>
                <a:extLst>
                  <a:ext uri="{0D108BD9-81ED-4DB2-BD59-A6C34878D82A}">
                    <a16:rowId xmlns:a16="http://schemas.microsoft.com/office/drawing/2014/main" val="10006"/>
                  </a:ext>
                </a:extLst>
              </a:tr>
              <a:tr h="468031">
                <a:tc>
                  <a:txBody>
                    <a:bodyPr/>
                    <a:lstStyle/>
                    <a:p>
                      <a:pPr algn="ctr"/>
                      <a:r>
                        <a:rPr lang="en-US" sz="2000">
                          <a:latin typeface="Times New Roman" panose="02020603050405020304" pitchFamily="18" charset="0"/>
                          <a:cs typeface="Times New Roman" panose="02020603050405020304" pitchFamily="18" charset="0"/>
                        </a:rPr>
                        <a:t>Module-3</a:t>
                      </a:r>
                      <a:endParaRPr lang="en-IN" sz="2000" dirty="0">
                        <a:latin typeface="Times New Roman" panose="02020603050405020304" pitchFamily="18" charset="0"/>
                        <a:cs typeface="Times New Roman" panose="02020603050405020304" pitchFamily="18" charset="0"/>
                      </a:endParaRPr>
                    </a:p>
                  </a:txBody>
                  <a:tcPr marL="91442" marR="91442" marT="45718" marB="45718"/>
                </a:tc>
                <a:tc>
                  <a:txBody>
                    <a:bodyPr/>
                    <a:lstStyle/>
                    <a:p>
                      <a:pPr algn="ctr"/>
                      <a:r>
                        <a:rPr lang="en-US" sz="2000" dirty="0">
                          <a:latin typeface="Times New Roman" panose="02020603050405020304" pitchFamily="18" charset="0"/>
                          <a:cs typeface="Times New Roman" panose="02020603050405020304" pitchFamily="18" charset="0"/>
                        </a:rPr>
                        <a:t>20-23</a:t>
                      </a:r>
                      <a:endParaRPr lang="en-IN" sz="2000" dirty="0">
                        <a:latin typeface="Times New Roman" panose="02020603050405020304" pitchFamily="18" charset="0"/>
                        <a:cs typeface="Times New Roman" panose="02020603050405020304" pitchFamily="18" charset="0"/>
                      </a:endParaRPr>
                    </a:p>
                  </a:txBody>
                  <a:tcPr marL="91442" marR="91442" marT="45718" marB="45718"/>
                </a:tc>
                <a:extLst>
                  <a:ext uri="{0D108BD9-81ED-4DB2-BD59-A6C34878D82A}">
                    <a16:rowId xmlns:a16="http://schemas.microsoft.com/office/drawing/2014/main" val="10007"/>
                  </a:ext>
                </a:extLst>
              </a:tr>
              <a:tr h="468031">
                <a:tc>
                  <a:txBody>
                    <a:bodyPr/>
                    <a:lstStyle/>
                    <a:p>
                      <a:pPr algn="ctr"/>
                      <a:r>
                        <a:rPr lang="en-US" sz="2000">
                          <a:latin typeface="Times New Roman" panose="02020603050405020304" pitchFamily="18" charset="0"/>
                          <a:cs typeface="Times New Roman" panose="02020603050405020304" pitchFamily="18" charset="0"/>
                        </a:rPr>
                        <a:t>Expected Outputs</a:t>
                      </a:r>
                      <a:endParaRPr lang="en-IN" sz="2000" dirty="0">
                        <a:latin typeface="Times New Roman" panose="02020603050405020304" pitchFamily="18" charset="0"/>
                        <a:cs typeface="Times New Roman" panose="02020603050405020304" pitchFamily="18" charset="0"/>
                      </a:endParaRPr>
                    </a:p>
                  </a:txBody>
                  <a:tcPr marL="91442" marR="91442" marT="45718" marB="45718"/>
                </a:tc>
                <a:tc>
                  <a:txBody>
                    <a:bodyPr/>
                    <a:lstStyle/>
                    <a:p>
                      <a:pPr algn="ctr"/>
                      <a:r>
                        <a:rPr lang="en-US" sz="2000" dirty="0">
                          <a:latin typeface="Times New Roman" panose="02020603050405020304" pitchFamily="18" charset="0"/>
                          <a:cs typeface="Times New Roman" panose="02020603050405020304" pitchFamily="18" charset="0"/>
                        </a:rPr>
                        <a:t>24,25</a:t>
                      </a:r>
                      <a:endParaRPr lang="en-IN" sz="2000" dirty="0">
                        <a:latin typeface="Times New Roman" panose="02020603050405020304" pitchFamily="18" charset="0"/>
                        <a:cs typeface="Times New Roman" panose="02020603050405020304" pitchFamily="18" charset="0"/>
                      </a:endParaRPr>
                    </a:p>
                  </a:txBody>
                  <a:tcPr marL="91442" marR="91442" marT="45718" marB="45718"/>
                </a:tc>
                <a:extLst>
                  <a:ext uri="{0D108BD9-81ED-4DB2-BD59-A6C34878D82A}">
                    <a16:rowId xmlns:a16="http://schemas.microsoft.com/office/drawing/2014/main" val="10008"/>
                  </a:ext>
                </a:extLst>
              </a:tr>
              <a:tr h="468031">
                <a:tc>
                  <a:txBody>
                    <a:bodyPr/>
                    <a:lstStyle/>
                    <a:p>
                      <a:pPr algn="ctr"/>
                      <a:r>
                        <a:rPr lang="en-US" sz="2000">
                          <a:latin typeface="Times New Roman" panose="02020603050405020304" pitchFamily="18" charset="0"/>
                          <a:cs typeface="Times New Roman" panose="02020603050405020304" pitchFamily="18" charset="0"/>
                        </a:rPr>
                        <a:t>Challenges, Future Scope &amp; Conclusion</a:t>
                      </a:r>
                      <a:endParaRPr lang="en-IN" sz="2000" dirty="0">
                        <a:latin typeface="Times New Roman" panose="02020603050405020304" pitchFamily="18" charset="0"/>
                        <a:cs typeface="Times New Roman" panose="02020603050405020304" pitchFamily="18" charset="0"/>
                      </a:endParaRPr>
                    </a:p>
                  </a:txBody>
                  <a:tcPr marL="91442" marR="91442" marT="45718" marB="45718"/>
                </a:tc>
                <a:tc>
                  <a:txBody>
                    <a:bodyPr/>
                    <a:lstStyle/>
                    <a:p>
                      <a:pPr algn="ctr"/>
                      <a:r>
                        <a:rPr lang="en-US" sz="2000" dirty="0">
                          <a:latin typeface="Times New Roman" panose="02020603050405020304" pitchFamily="18" charset="0"/>
                          <a:cs typeface="Times New Roman" panose="02020603050405020304" pitchFamily="18" charset="0"/>
                        </a:rPr>
                        <a:t>26-28</a:t>
                      </a:r>
                      <a:endParaRPr lang="en-IN" sz="2000" dirty="0">
                        <a:latin typeface="Times New Roman" panose="02020603050405020304" pitchFamily="18" charset="0"/>
                        <a:cs typeface="Times New Roman" panose="02020603050405020304" pitchFamily="18" charset="0"/>
                      </a:endParaRPr>
                    </a:p>
                  </a:txBody>
                  <a:tcPr marL="91442" marR="91442" marT="45718" marB="45718"/>
                </a:tc>
                <a:extLst>
                  <a:ext uri="{0D108BD9-81ED-4DB2-BD59-A6C34878D82A}">
                    <a16:rowId xmlns:a16="http://schemas.microsoft.com/office/drawing/2014/main" val="10009"/>
                  </a:ext>
                </a:extLst>
              </a:tr>
            </a:tbl>
          </a:graphicData>
        </a:graphic>
      </p:graphicFrame>
      <p:sp>
        <p:nvSpPr>
          <p:cNvPr id="4" name="Rectangle 3">
            <a:extLst>
              <a:ext uri="{FF2B5EF4-FFF2-40B4-BE49-F238E27FC236}">
                <a16:creationId xmlns:a16="http://schemas.microsoft.com/office/drawing/2014/main" id="{F5AEB94C-339F-43CE-C57B-2CBAEF7CD93A}"/>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Rectangle 4">
            <a:extLst>
              <a:ext uri="{FF2B5EF4-FFF2-40B4-BE49-F238E27FC236}">
                <a16:creationId xmlns:a16="http://schemas.microsoft.com/office/drawing/2014/main" id="{7B8DE24B-D51F-C927-A045-5FDBCD246D4D}"/>
              </a:ext>
            </a:extLst>
          </p:cNvPr>
          <p:cNvSpPr/>
          <p:nvPr/>
        </p:nvSpPr>
        <p:spPr>
          <a:xfrm>
            <a:off x="2195513" y="6526213"/>
            <a:ext cx="9217025"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6183" name="TextBox 5">
            <a:extLst>
              <a:ext uri="{FF2B5EF4-FFF2-40B4-BE49-F238E27FC236}">
                <a16:creationId xmlns:a16="http://schemas.microsoft.com/office/drawing/2014/main" id="{8BE5FEFC-FD6C-785F-D62D-34D923C7B44E}"/>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6184" name="TextBox 6">
            <a:extLst>
              <a:ext uri="{FF2B5EF4-FFF2-40B4-BE49-F238E27FC236}">
                <a16:creationId xmlns:a16="http://schemas.microsoft.com/office/drawing/2014/main" id="{9B102A84-034B-F911-DA48-3347FCFA460A}"/>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0ED8C1B-888B-1DDC-CC2F-981FFDA33FEF}"/>
              </a:ext>
            </a:extLst>
          </p:cNvPr>
          <p:cNvSpPr>
            <a:spLocks noChangeArrowheads="1"/>
          </p:cNvSpPr>
          <p:nvPr/>
        </p:nvSpPr>
        <p:spPr bwMode="auto">
          <a:xfrm>
            <a:off x="10394950" y="1760538"/>
            <a:ext cx="2970213"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000" b="1">
                <a:solidFill>
                  <a:srgbClr val="953735"/>
                </a:solidFill>
                <a:latin typeface="Verdana" panose="020B0604030504040204" pitchFamily="34" charset="0"/>
              </a:rPr>
              <a:t> </a:t>
            </a:r>
          </a:p>
          <a:p>
            <a:pPr eaLnBrk="1" hangingPunct="1">
              <a:spcBef>
                <a:spcPct val="0"/>
              </a:spcBef>
              <a:buFontTx/>
              <a:buNone/>
            </a:pPr>
            <a:endParaRPr lang="en-US" altLang="en-US" sz="1800" b="1">
              <a:solidFill>
                <a:srgbClr val="000000"/>
              </a:solidFill>
              <a:latin typeface="Verdana" panose="020B0604030504040204" pitchFamily="34" charset="0"/>
            </a:endParaRPr>
          </a:p>
        </p:txBody>
      </p:sp>
      <p:sp>
        <p:nvSpPr>
          <p:cNvPr id="25603" name="TextBox 2">
            <a:extLst>
              <a:ext uri="{FF2B5EF4-FFF2-40B4-BE49-F238E27FC236}">
                <a16:creationId xmlns:a16="http://schemas.microsoft.com/office/drawing/2014/main" id="{3CB2FC87-69F7-AFA5-7F0E-755FE6CF968F}"/>
              </a:ext>
            </a:extLst>
          </p:cNvPr>
          <p:cNvSpPr txBox="1">
            <a:spLocks noChangeArrowheads="1"/>
          </p:cNvSpPr>
          <p:nvPr/>
        </p:nvSpPr>
        <p:spPr bwMode="auto">
          <a:xfrm>
            <a:off x="1044575" y="1360488"/>
            <a:ext cx="9791700"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2400" b="1">
                <a:latin typeface="Times New Roman" panose="02020603050405020304" pitchFamily="18" charset="0"/>
                <a:cs typeface="Times New Roman" panose="02020603050405020304" pitchFamily="18" charset="0"/>
              </a:rPr>
              <a:t>Module-3: Chatbot Integration and Appointment Booking System</a:t>
            </a:r>
          </a:p>
          <a:p>
            <a:pPr>
              <a:buFont typeface="Arial" panose="020B0604020202020204" pitchFamily="34" charset="0"/>
              <a:buNone/>
            </a:pPr>
            <a:endParaRPr lang="en-US" altLang="en-US" sz="2400" b="1">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2400" b="1">
                <a:latin typeface="Times New Roman" panose="02020603050405020304" pitchFamily="18" charset="0"/>
                <a:cs typeface="Times New Roman" panose="02020603050405020304" pitchFamily="18" charset="0"/>
              </a:rPr>
              <a:t>Purpose:</a:t>
            </a:r>
          </a:p>
          <a:p>
            <a:r>
              <a:rPr lang="en-US" altLang="en-US" sz="2400">
                <a:latin typeface="Times New Roman" panose="02020603050405020304" pitchFamily="18" charset="0"/>
                <a:cs typeface="Times New Roman" panose="02020603050405020304" pitchFamily="18" charset="0"/>
              </a:rPr>
              <a:t>The purpose of </a:t>
            </a:r>
            <a:r>
              <a:rPr lang="en-US" altLang="en-US" sz="2400" b="1">
                <a:latin typeface="Times New Roman" panose="02020603050405020304" pitchFamily="18" charset="0"/>
                <a:cs typeface="Times New Roman" panose="02020603050405020304" pitchFamily="18" charset="0"/>
              </a:rPr>
              <a:t>Module-3</a:t>
            </a:r>
            <a:r>
              <a:rPr lang="en-US" altLang="en-US" sz="2400">
                <a:latin typeface="Times New Roman" panose="02020603050405020304" pitchFamily="18" charset="0"/>
                <a:cs typeface="Times New Roman" panose="02020603050405020304" pitchFamily="18" charset="0"/>
              </a:rPr>
              <a:t> is to enhance user engagement and streamline healthcare access by integrating a </a:t>
            </a:r>
            <a:r>
              <a:rPr lang="en-US" altLang="en-US" sz="2400" b="1">
                <a:latin typeface="Times New Roman" panose="02020603050405020304" pitchFamily="18" charset="0"/>
                <a:cs typeface="Times New Roman" panose="02020603050405020304" pitchFamily="18" charset="0"/>
              </a:rPr>
              <a:t>chatbot</a:t>
            </a:r>
            <a:r>
              <a:rPr lang="en-US" altLang="en-US" sz="2400">
                <a:latin typeface="Times New Roman" panose="02020603050405020304" pitchFamily="18" charset="0"/>
                <a:cs typeface="Times New Roman" panose="02020603050405020304" pitchFamily="18" charset="0"/>
              </a:rPr>
              <a:t> and </a:t>
            </a:r>
            <a:r>
              <a:rPr lang="en-US" altLang="en-US" sz="2400" b="1">
                <a:latin typeface="Times New Roman" panose="02020603050405020304" pitchFamily="18" charset="0"/>
                <a:cs typeface="Times New Roman" panose="02020603050405020304" pitchFamily="18" charset="0"/>
              </a:rPr>
              <a:t>appointment booking system</a:t>
            </a:r>
            <a:r>
              <a:rPr lang="en-US" altLang="en-US" sz="2400">
                <a:latin typeface="Times New Roman" panose="02020603050405020304" pitchFamily="18" charset="0"/>
                <a:cs typeface="Times New Roman" panose="02020603050405020304" pitchFamily="18" charset="0"/>
              </a:rPr>
              <a:t>. The chatbot provides real-time guidance on skin health, while the appointment booking system allows users to schedule consultations with dermatologists directly through the platform.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4">
            <a:extLst>
              <a:ext uri="{FF2B5EF4-FFF2-40B4-BE49-F238E27FC236}">
                <a16:creationId xmlns:a16="http://schemas.microsoft.com/office/drawing/2014/main" id="{79F2C0B7-407E-754A-46CF-A7775D5D5B13}"/>
              </a:ext>
            </a:extLst>
          </p:cNvPr>
          <p:cNvSpPr txBox="1">
            <a:spLocks noChangeArrowheads="1"/>
          </p:cNvSpPr>
          <p:nvPr/>
        </p:nvSpPr>
        <p:spPr bwMode="auto">
          <a:xfrm>
            <a:off x="684213" y="1196975"/>
            <a:ext cx="10837862"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000" b="1">
                <a:latin typeface="Times New Roman" panose="02020603050405020304" pitchFamily="18" charset="0"/>
                <a:cs typeface="Times New Roman" panose="02020603050405020304" pitchFamily="18" charset="0"/>
              </a:rPr>
              <a:t>Module 3: Chatbot – Conversation FlowLogic:</a:t>
            </a:r>
          </a:p>
          <a:p>
            <a:pPr>
              <a:buFont typeface="Arial" panose="020B0604020202020204" pitchFamily="34" charset="0"/>
              <a:buNone/>
            </a:pPr>
            <a:r>
              <a:rPr lang="en-US" altLang="en-US" sz="2000" b="1">
                <a:latin typeface="Times New Roman" panose="02020603050405020304" pitchFamily="18" charset="0"/>
                <a:cs typeface="Times New Roman" panose="02020603050405020304" pitchFamily="18" charset="0"/>
              </a:rPr>
              <a:t>Flow of Chatbot and Appointment Booking System</a:t>
            </a:r>
          </a:p>
          <a:p>
            <a:pPr>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User Interaction</a:t>
            </a:r>
            <a:r>
              <a:rPr lang="en-US" altLang="en-US" sz="2000">
                <a:latin typeface="Times New Roman" panose="02020603050405020304" pitchFamily="18" charset="0"/>
                <a:cs typeface="Times New Roman" panose="02020603050405020304" pitchFamily="18" charset="0"/>
              </a:rPr>
              <a:t>:</a:t>
            </a:r>
          </a:p>
          <a:p>
            <a:pPr lvl="1">
              <a:buFont typeface="Calibri" panose="020F0502020204030204" pitchFamily="34" charset="0"/>
              <a:buAutoNum type="arabicPeriod"/>
            </a:pPr>
            <a:r>
              <a:rPr lang="en-US" altLang="en-US" sz="1800">
                <a:latin typeface="Times New Roman" panose="02020603050405020304" pitchFamily="18" charset="0"/>
                <a:cs typeface="Times New Roman" panose="02020603050405020304" pitchFamily="18" charset="0"/>
              </a:rPr>
              <a:t>Users can interact with the chatbot, asking questions related to skin cancer or general skin health.</a:t>
            </a:r>
          </a:p>
          <a:p>
            <a:pPr lvl="1">
              <a:buFont typeface="Calibri" panose="020F0502020204030204" pitchFamily="34" charset="0"/>
              <a:buAutoNum type="arabicPeriod"/>
            </a:pPr>
            <a:r>
              <a:rPr lang="en-US" altLang="en-US" sz="1800">
                <a:latin typeface="Times New Roman" panose="02020603050405020304" pitchFamily="18" charset="0"/>
                <a:cs typeface="Times New Roman" panose="02020603050405020304" pitchFamily="18" charset="0"/>
              </a:rPr>
              <a:t>If the chatbot detects a potential concern (e.g., a suspicious skin lesion), it prompts the user to schedule an appointment.</a:t>
            </a:r>
          </a:p>
          <a:p>
            <a:pPr>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Chatbot Response</a:t>
            </a:r>
            <a:r>
              <a:rPr lang="en-US" altLang="en-US" sz="2000">
                <a:latin typeface="Times New Roman" panose="02020603050405020304" pitchFamily="18" charset="0"/>
                <a:cs typeface="Times New Roman" panose="02020603050405020304" pitchFamily="18" charset="0"/>
              </a:rPr>
              <a:t>:</a:t>
            </a:r>
          </a:p>
          <a:p>
            <a:pPr lvl="1">
              <a:buFont typeface="Calibri" panose="020F0502020204030204" pitchFamily="34" charset="0"/>
              <a:buAutoNum type="arabicPeriod"/>
            </a:pPr>
            <a:r>
              <a:rPr lang="en-US" altLang="en-US" sz="1800">
                <a:latin typeface="Times New Roman" panose="02020603050405020304" pitchFamily="18" charset="0"/>
                <a:cs typeface="Times New Roman" panose="02020603050405020304" pitchFamily="18" charset="0"/>
              </a:rPr>
              <a:t>The chatbot provides tailored responses based on the user’s input. It can also suggest further actions, such as seeking medical advice or taking specific steps to monitor the skin lesion.</a:t>
            </a:r>
          </a:p>
          <a:p>
            <a:pPr>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Appointment Booking</a:t>
            </a:r>
            <a:r>
              <a:rPr lang="en-US" altLang="en-US" sz="2000">
                <a:latin typeface="Times New Roman" panose="02020603050405020304" pitchFamily="18" charset="0"/>
                <a:cs typeface="Times New Roman" panose="02020603050405020304" pitchFamily="18" charset="0"/>
              </a:rPr>
              <a:t>:</a:t>
            </a:r>
          </a:p>
          <a:p>
            <a:pPr lvl="1">
              <a:buFont typeface="Calibri" panose="020F0502020204030204" pitchFamily="34" charset="0"/>
              <a:buAutoNum type="arabicPeriod"/>
            </a:pPr>
            <a:r>
              <a:rPr lang="en-US" altLang="en-US" sz="1800">
                <a:latin typeface="Times New Roman" panose="02020603050405020304" pitchFamily="18" charset="0"/>
                <a:cs typeface="Times New Roman" panose="02020603050405020304" pitchFamily="18" charset="0"/>
              </a:rPr>
              <a:t>After receiving guidance, users can click the </a:t>
            </a:r>
            <a:r>
              <a:rPr lang="en-US" altLang="en-US" sz="1800" b="1">
                <a:latin typeface="Times New Roman" panose="02020603050405020304" pitchFamily="18" charset="0"/>
                <a:cs typeface="Times New Roman" panose="02020603050405020304" pitchFamily="18" charset="0"/>
              </a:rPr>
              <a:t>Appointment Booking</a:t>
            </a:r>
            <a:r>
              <a:rPr lang="en-US" altLang="en-US" sz="1800">
                <a:latin typeface="Times New Roman" panose="02020603050405020304" pitchFamily="18" charset="0"/>
                <a:cs typeface="Times New Roman" panose="02020603050405020304" pitchFamily="18" charset="0"/>
              </a:rPr>
              <a:t> button to access available dermatologists and choose a convenient time.</a:t>
            </a:r>
          </a:p>
          <a:p>
            <a:pPr lvl="1">
              <a:buFont typeface="Calibri" panose="020F0502020204030204" pitchFamily="34" charset="0"/>
              <a:buAutoNum type="arabicPeriod"/>
            </a:pPr>
            <a:r>
              <a:rPr lang="en-US" altLang="en-US" sz="1800">
                <a:latin typeface="Times New Roman" panose="02020603050405020304" pitchFamily="18" charset="0"/>
                <a:cs typeface="Times New Roman" panose="02020603050405020304" pitchFamily="18" charset="0"/>
              </a:rPr>
              <a:t>Once the appointment is scheduled, a confirmation is sent to both the user and the healthcare provider.</a:t>
            </a:r>
          </a:p>
          <a:p>
            <a:pPr>
              <a:buFont typeface="Calibri" panose="020F0502020204030204" pitchFamily="34" charset="0"/>
              <a:buAutoNum type="arabicPeriod"/>
            </a:pPr>
            <a:r>
              <a:rPr lang="en-US" altLang="en-US" sz="2000" b="1">
                <a:latin typeface="Times New Roman" panose="02020603050405020304" pitchFamily="18" charset="0"/>
                <a:cs typeface="Times New Roman" panose="02020603050405020304" pitchFamily="18" charset="0"/>
              </a:rPr>
              <a:t>Reminder and Follow-Up</a:t>
            </a:r>
            <a:r>
              <a:rPr lang="en-US" altLang="en-US" sz="2000">
                <a:latin typeface="Times New Roman" panose="02020603050405020304" pitchFamily="18" charset="0"/>
                <a:cs typeface="Times New Roman" panose="02020603050405020304" pitchFamily="18" charset="0"/>
              </a:rPr>
              <a:t>:</a:t>
            </a:r>
          </a:p>
          <a:p>
            <a:pPr lvl="1">
              <a:buFont typeface="Calibri" panose="020F0502020204030204" pitchFamily="34" charset="0"/>
              <a:buAutoNum type="arabicPeriod"/>
            </a:pPr>
            <a:r>
              <a:rPr lang="en-US" altLang="en-US" sz="1800">
                <a:latin typeface="Times New Roman" panose="02020603050405020304" pitchFamily="18" charset="0"/>
                <a:cs typeface="Times New Roman" panose="02020603050405020304" pitchFamily="18" charset="0"/>
              </a:rPr>
              <a:t>The system sends reminders to users before the appointment and ensures the dermatologist is aware of the consultation.</a:t>
            </a:r>
          </a:p>
        </p:txBody>
      </p:sp>
      <p:sp>
        <p:nvSpPr>
          <p:cNvPr id="2" name="Rectangle 1">
            <a:extLst>
              <a:ext uri="{FF2B5EF4-FFF2-40B4-BE49-F238E27FC236}">
                <a16:creationId xmlns:a16="http://schemas.microsoft.com/office/drawing/2014/main" id="{CF4E5D05-1DB9-9DA6-E501-CAEC5227389A}"/>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D7EADCB9-4A34-7F41-CB91-D71CCBDBA9CA}"/>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7653" name="TextBox 3">
            <a:extLst>
              <a:ext uri="{FF2B5EF4-FFF2-40B4-BE49-F238E27FC236}">
                <a16:creationId xmlns:a16="http://schemas.microsoft.com/office/drawing/2014/main" id="{6EE96F47-B53A-4BF9-7BE4-D7EE3290CB97}"/>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27654" name="TextBox 4">
            <a:extLst>
              <a:ext uri="{FF2B5EF4-FFF2-40B4-BE49-F238E27FC236}">
                <a16:creationId xmlns:a16="http://schemas.microsoft.com/office/drawing/2014/main" id="{1A23AE92-FDB6-BA1B-95BD-90D07EF9A142}"/>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C1B862-648A-8E54-6184-E6CED8FB2D4A}"/>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74D4188F-DE11-4A22-3386-DA830A0BDE9E}"/>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8676" name="TextBox 3">
            <a:extLst>
              <a:ext uri="{FF2B5EF4-FFF2-40B4-BE49-F238E27FC236}">
                <a16:creationId xmlns:a16="http://schemas.microsoft.com/office/drawing/2014/main" id="{6A0901B1-87F4-1CE5-BE60-6108E67557D6}"/>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28677" name="TextBox 4">
            <a:extLst>
              <a:ext uri="{FF2B5EF4-FFF2-40B4-BE49-F238E27FC236}">
                <a16:creationId xmlns:a16="http://schemas.microsoft.com/office/drawing/2014/main" id="{2403B0A3-A2CF-6D7A-CF58-EB2C35D184AE}"/>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
        <p:nvSpPr>
          <p:cNvPr id="6" name="Rectangle 9">
            <a:extLst>
              <a:ext uri="{FF2B5EF4-FFF2-40B4-BE49-F238E27FC236}">
                <a16:creationId xmlns:a16="http://schemas.microsoft.com/office/drawing/2014/main" id="{5C1BC9C2-8CE8-6AA0-29F2-C52E960CF116}"/>
              </a:ext>
            </a:extLst>
          </p:cNvPr>
          <p:cNvSpPr>
            <a:spLocks noChangeArrowheads="1"/>
          </p:cNvSpPr>
          <p:nvPr/>
        </p:nvSpPr>
        <p:spPr bwMode="auto">
          <a:xfrm>
            <a:off x="90488" y="871538"/>
            <a:ext cx="11828462" cy="6062662"/>
          </a:xfrm>
          <a:prstGeom prst="rect">
            <a:avLst/>
          </a:prstGeom>
          <a:noFill/>
          <a:ln>
            <a:noFill/>
          </a:ln>
          <a:effectLst/>
        </p:spPr>
        <p:txBody>
          <a:bodyPr anchor="ctr">
            <a:spAutoFit/>
          </a:bodyPr>
          <a:lstStyle/>
          <a:p>
            <a:pPr>
              <a:defRPr/>
            </a:pPr>
            <a:r>
              <a:rPr lang="en-US" altLang="en-US" sz="2000" b="1" dirty="0">
                <a:latin typeface="Times New Roman" panose="02020603050405020304" pitchFamily="18" charset="0"/>
                <a:cs typeface="Times New Roman" panose="02020603050405020304" pitchFamily="18" charset="0"/>
              </a:rPr>
              <a:t>Integration in Django:</a:t>
            </a:r>
          </a:p>
          <a:p>
            <a:pPr>
              <a:defRPr/>
            </a:pPr>
            <a:r>
              <a:rPr lang="en-US" altLang="en-US" sz="2000" b="1" dirty="0">
                <a:latin typeface="Times New Roman" panose="02020603050405020304" pitchFamily="18" charset="0"/>
                <a:cs typeface="Times New Roman" panose="02020603050405020304" pitchFamily="18" charset="0"/>
              </a:rPr>
              <a:t>Django as the Core Framework:</a:t>
            </a:r>
          </a:p>
          <a:p>
            <a:pPr>
              <a:defRPr/>
            </a:pPr>
            <a:r>
              <a:rPr lang="en-US" altLang="en-US" dirty="0">
                <a:latin typeface="Times New Roman" panose="02020603050405020304" pitchFamily="18" charset="0"/>
                <a:cs typeface="Times New Roman" panose="02020603050405020304" pitchFamily="18" charset="0"/>
              </a:rPr>
              <a:t>Django serves as the backbone of the </a:t>
            </a:r>
            <a:r>
              <a:rPr lang="en-US" altLang="en-US" b="1" dirty="0">
                <a:latin typeface="Times New Roman" panose="02020603050405020304" pitchFamily="18" charset="0"/>
                <a:cs typeface="Times New Roman" panose="02020603050405020304" pitchFamily="18" charset="0"/>
              </a:rPr>
              <a:t>Multi Skin Cancer Classification and Segmentation</a:t>
            </a:r>
            <a:r>
              <a:rPr lang="en-US" altLang="en-US" dirty="0">
                <a:latin typeface="Times New Roman" panose="02020603050405020304" pitchFamily="18" charset="0"/>
                <a:cs typeface="Times New Roman" panose="02020603050405020304" pitchFamily="18" charset="0"/>
              </a:rPr>
              <a:t> platform. It handles the primary backend functionality, including </a:t>
            </a:r>
            <a:r>
              <a:rPr lang="en-US" altLang="en-US" b="1" dirty="0">
                <a:latin typeface="Times New Roman" panose="02020603050405020304" pitchFamily="18" charset="0"/>
                <a:cs typeface="Times New Roman" panose="02020603050405020304" pitchFamily="18" charset="0"/>
              </a:rPr>
              <a:t>URL routing</a:t>
            </a:r>
            <a:r>
              <a:rPr lang="en-US" altLang="en-US" dirty="0">
                <a:latin typeface="Times New Roman" panose="02020603050405020304" pitchFamily="18" charset="0"/>
                <a:cs typeface="Times New Roman" panose="02020603050405020304" pitchFamily="18" charset="0"/>
              </a:rPr>
              <a:t>, </a:t>
            </a:r>
            <a:r>
              <a:rPr lang="en-US" altLang="en-US" b="1" dirty="0">
                <a:latin typeface="Times New Roman" panose="02020603050405020304" pitchFamily="18" charset="0"/>
                <a:cs typeface="Times New Roman" panose="02020603050405020304" pitchFamily="18" charset="0"/>
              </a:rPr>
              <a:t>user authentication</a:t>
            </a:r>
            <a:r>
              <a:rPr lang="en-US" altLang="en-US" dirty="0">
                <a:latin typeface="Times New Roman" panose="02020603050405020304" pitchFamily="18" charset="0"/>
                <a:cs typeface="Times New Roman" panose="02020603050405020304" pitchFamily="18" charset="0"/>
              </a:rPr>
              <a:t>, and </a:t>
            </a:r>
            <a:r>
              <a:rPr lang="en-US" altLang="en-US" b="1" dirty="0">
                <a:latin typeface="Times New Roman" panose="02020603050405020304" pitchFamily="18" charset="0"/>
                <a:cs typeface="Times New Roman" panose="02020603050405020304" pitchFamily="18" charset="0"/>
              </a:rPr>
              <a:t>overall site structure</a:t>
            </a:r>
            <a:r>
              <a:rPr lang="en-US" altLang="en-US" dirty="0">
                <a:latin typeface="Times New Roman" panose="02020603050405020304" pitchFamily="18" charset="0"/>
                <a:cs typeface="Times New Roman" panose="02020603050405020304" pitchFamily="18" charset="0"/>
              </a:rPr>
              <a:t>. Django ensures a smooth, secure, and scalable user experience from </a:t>
            </a:r>
            <a:r>
              <a:rPr lang="en-US" altLang="en-US" b="1" dirty="0">
                <a:latin typeface="Times New Roman" panose="02020603050405020304" pitchFamily="18" charset="0"/>
                <a:cs typeface="Times New Roman" panose="02020603050405020304" pitchFamily="18" charset="0"/>
              </a:rPr>
              <a:t>login screens</a:t>
            </a:r>
            <a:r>
              <a:rPr lang="en-US" altLang="en-US" dirty="0">
                <a:latin typeface="Times New Roman" panose="02020603050405020304" pitchFamily="18" charset="0"/>
                <a:cs typeface="Times New Roman" panose="02020603050405020304" pitchFamily="18" charset="0"/>
              </a:rPr>
              <a:t> to </a:t>
            </a:r>
            <a:r>
              <a:rPr lang="en-US" altLang="en-US" b="1" dirty="0">
                <a:latin typeface="Times New Roman" panose="02020603050405020304" pitchFamily="18" charset="0"/>
                <a:cs typeface="Times New Roman" panose="02020603050405020304" pitchFamily="18" charset="0"/>
              </a:rPr>
              <a:t>navigation menus</a:t>
            </a:r>
            <a:r>
              <a:rPr lang="en-US" altLang="en-US" dirty="0">
                <a:latin typeface="Times New Roman" panose="02020603050405020304" pitchFamily="18" charset="0"/>
                <a:cs typeface="Times New Roman" panose="02020603050405020304" pitchFamily="18" charset="0"/>
              </a:rPr>
              <a:t>. This provides consistency across the platform, allowing seamless interactions between different modules and user interfaces.</a:t>
            </a:r>
          </a:p>
          <a:p>
            <a:pPr>
              <a:defRPr/>
            </a:pPr>
            <a:endParaRPr lang="en-US" altLang="en-US" sz="2000" b="1" dirty="0">
              <a:latin typeface="Times New Roman" panose="02020603050405020304" pitchFamily="18" charset="0"/>
              <a:cs typeface="Times New Roman" panose="02020603050405020304" pitchFamily="18" charset="0"/>
            </a:endParaRPr>
          </a:p>
          <a:p>
            <a:pPr>
              <a:defRPr/>
            </a:pPr>
            <a:r>
              <a:rPr lang="en-US" altLang="en-US" sz="2000" b="1" dirty="0">
                <a:latin typeface="Times New Roman" panose="02020603050405020304" pitchFamily="18" charset="0"/>
                <a:cs typeface="Times New Roman" panose="02020603050405020304" pitchFamily="18" charset="0"/>
              </a:rPr>
              <a:t>Modular Embedding:</a:t>
            </a:r>
          </a:p>
          <a:p>
            <a:pPr>
              <a:defRPr/>
            </a:pPr>
            <a:r>
              <a:rPr lang="en-US" altLang="en-US" dirty="0">
                <a:latin typeface="Times New Roman" panose="02020603050405020304" pitchFamily="18" charset="0"/>
                <a:cs typeface="Times New Roman" panose="02020603050405020304" pitchFamily="18" charset="0"/>
              </a:rPr>
              <a:t>The project is divided into distinct modules, each of which is integrated into the Django framework while maintaining modularity for easier maintenance and updates.</a:t>
            </a:r>
          </a:p>
          <a:p>
            <a:pPr marL="457200" indent="-457200">
              <a:buFont typeface="+mj-lt"/>
              <a:buAutoNum type="arabicPeriod"/>
              <a:defRPr/>
            </a:pPr>
            <a:r>
              <a:rPr lang="en-US" altLang="en-US" sz="2000" b="1" dirty="0">
                <a:latin typeface="Times New Roman" panose="02020603050405020304" pitchFamily="18" charset="0"/>
                <a:cs typeface="Times New Roman" panose="02020603050405020304" pitchFamily="18" charset="0"/>
              </a:rPr>
              <a:t>Module 1 (User Interface)</a:t>
            </a:r>
            <a:r>
              <a:rPr lang="en-US" altLang="en-US" sz="2000"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This module is developed using Django templates and views, serving as the </a:t>
            </a:r>
            <a:r>
              <a:rPr lang="en-US" altLang="en-US" sz="1600" b="1" dirty="0">
                <a:latin typeface="Times New Roman" panose="02020603050405020304" pitchFamily="18" charset="0"/>
                <a:cs typeface="Times New Roman" panose="02020603050405020304" pitchFamily="18" charset="0"/>
              </a:rPr>
              <a:t>main landing page</a:t>
            </a:r>
            <a:r>
              <a:rPr lang="en-US" altLang="en-US" sz="1600" dirty="0">
                <a:latin typeface="Times New Roman" panose="02020603050405020304" pitchFamily="18" charset="0"/>
                <a:cs typeface="Times New Roman" panose="02020603050405020304" pitchFamily="18" charset="0"/>
              </a:rPr>
              <a:t> and </a:t>
            </a:r>
            <a:r>
              <a:rPr lang="en-US" altLang="en-US" sz="1600" b="1" dirty="0">
                <a:latin typeface="Times New Roman" panose="02020603050405020304" pitchFamily="18" charset="0"/>
                <a:cs typeface="Times New Roman" panose="02020603050405020304" pitchFamily="18" charset="0"/>
              </a:rPr>
              <a:t>navigation menus</a:t>
            </a:r>
            <a:r>
              <a:rPr lang="en-US" altLang="en-US" sz="1600" dirty="0">
                <a:latin typeface="Times New Roman" panose="02020603050405020304" pitchFamily="18" charset="0"/>
                <a:cs typeface="Times New Roman" panose="02020603050405020304" pitchFamily="18" charset="0"/>
              </a:rPr>
              <a:t>. It manages how users interact with the platform, including uploading images, viewing results, and navigating between different sections of the platform.</a:t>
            </a:r>
          </a:p>
          <a:p>
            <a:pPr marL="457200" indent="-457200">
              <a:buFont typeface="+mj-lt"/>
              <a:buAutoNum type="arabicPeriod"/>
              <a:defRPr/>
            </a:pPr>
            <a:r>
              <a:rPr lang="en-US" altLang="en-US" sz="2000" b="1" dirty="0">
                <a:latin typeface="Times New Roman" panose="02020603050405020304" pitchFamily="18" charset="0"/>
                <a:cs typeface="Times New Roman" panose="02020603050405020304" pitchFamily="18" charset="0"/>
              </a:rPr>
              <a:t>Module 2 (Skin Cancer Classification &amp; Segmentation)</a:t>
            </a:r>
            <a:r>
              <a:rPr lang="en-US" altLang="en-US" sz="2000"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The core functionality of skin cancer classification and segmentation is integrated into Django, with the machine learning models deployed on a separate platform, such as </a:t>
            </a:r>
            <a:r>
              <a:rPr lang="en-US" altLang="en-US" sz="1600" b="1" dirty="0">
                <a:latin typeface="Times New Roman" panose="02020603050405020304" pitchFamily="18" charset="0"/>
                <a:cs typeface="Times New Roman" panose="02020603050405020304" pitchFamily="18" charset="0"/>
              </a:rPr>
              <a:t>Hugging Face Spaces</a:t>
            </a:r>
            <a:r>
              <a:rPr lang="en-US" altLang="en-US" sz="1600" dirty="0">
                <a:latin typeface="Times New Roman" panose="02020603050405020304" pitchFamily="18" charset="0"/>
                <a:cs typeface="Times New Roman" panose="02020603050405020304" pitchFamily="18" charset="0"/>
              </a:rPr>
              <a:t>. This module is displayed within the Django interface using &lt;</a:t>
            </a:r>
            <a:r>
              <a:rPr lang="en-US" altLang="en-US" sz="1600" dirty="0" err="1">
                <a:latin typeface="Times New Roman" panose="02020603050405020304" pitchFamily="18" charset="0"/>
                <a:cs typeface="Times New Roman" panose="02020603050405020304" pitchFamily="18" charset="0"/>
              </a:rPr>
              <a:t>iframe</a:t>
            </a:r>
            <a:r>
              <a:rPr lang="en-US" altLang="en-US" sz="1600" dirty="0">
                <a:latin typeface="Times New Roman" panose="02020603050405020304" pitchFamily="18" charset="0"/>
                <a:cs typeface="Times New Roman" panose="02020603050405020304" pitchFamily="18" charset="0"/>
              </a:rPr>
              <a:t>&gt; components, allowing users to interact with the classification and segmentation tools without leaving the site.</a:t>
            </a:r>
          </a:p>
          <a:p>
            <a:pPr marL="457200" indent="-457200">
              <a:buFont typeface="+mj-lt"/>
              <a:buAutoNum type="arabicPeriod"/>
              <a:defRPr/>
            </a:pPr>
            <a:r>
              <a:rPr lang="en-US" altLang="en-US" sz="2000" b="1" dirty="0">
                <a:latin typeface="Times New Roman" panose="02020603050405020304" pitchFamily="18" charset="0"/>
                <a:cs typeface="Times New Roman" panose="02020603050405020304" pitchFamily="18" charset="0"/>
              </a:rPr>
              <a:t>Module 3 (Interactive Chatbot)</a:t>
            </a:r>
            <a:r>
              <a:rPr lang="en-US" altLang="en-US" sz="2000"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The chatbot is integrated similarly, allowing users to engage with it directly through the Django-hosted interface. This ensures that all features, from skin cancer detection to personalized health advice, are accessible within the same platform, maintaining a unified user experience.</a:t>
            </a:r>
          </a:p>
          <a:p>
            <a:pPr>
              <a:defRPr/>
            </a:pP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3">
            <a:extLst>
              <a:ext uri="{FF2B5EF4-FFF2-40B4-BE49-F238E27FC236}">
                <a16:creationId xmlns:a16="http://schemas.microsoft.com/office/drawing/2014/main" id="{C8B591B6-2728-0A9A-F2E5-302380DDCF37}"/>
              </a:ext>
            </a:extLst>
          </p:cNvPr>
          <p:cNvSpPr txBox="1">
            <a:spLocks noChangeArrowheads="1"/>
          </p:cNvSpPr>
          <p:nvPr/>
        </p:nvSpPr>
        <p:spPr bwMode="auto">
          <a:xfrm>
            <a:off x="611188" y="1196975"/>
            <a:ext cx="9866312"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pPr>
            <a:r>
              <a:rPr lang="en-US" altLang="en-US" sz="2000" b="1">
                <a:latin typeface="Times New Roman" panose="02020603050405020304" pitchFamily="18" charset="0"/>
                <a:cs typeface="Times New Roman" panose="02020603050405020304" pitchFamily="18" charset="0"/>
              </a:rPr>
              <a:t>Unified User Experience</a:t>
            </a:r>
            <a:r>
              <a:rPr lang="en-US" altLang="en-US" sz="2000">
                <a:latin typeface="Times New Roman" panose="02020603050405020304" pitchFamily="18" charset="0"/>
                <a:cs typeface="Times New Roman" panose="02020603050405020304" pitchFamily="18" charset="0"/>
              </a:rPr>
              <a:t>: Single sign-on with Django’s authentication system, allowing users to move seamlessly between career exploration, skill-gap analysis, real-time job searches, and the chatbot.</a:t>
            </a:r>
          </a:p>
          <a:p>
            <a:pPr algn="just">
              <a:spcBef>
                <a:spcPct val="0"/>
              </a:spcBef>
            </a:pPr>
            <a:r>
              <a:rPr lang="en-US" altLang="en-US" sz="2000">
                <a:latin typeface="Times New Roman" panose="02020603050405020304" pitchFamily="18" charset="0"/>
                <a:cs typeface="Times New Roman" panose="02020603050405020304" pitchFamily="18" charset="0"/>
              </a:rPr>
              <a:t>Consistent design elements and navigation structure provide a cohesive, professional look and feel.</a:t>
            </a:r>
          </a:p>
        </p:txBody>
      </p:sp>
      <p:sp>
        <p:nvSpPr>
          <p:cNvPr id="29699" name="TextBox 5">
            <a:extLst>
              <a:ext uri="{FF2B5EF4-FFF2-40B4-BE49-F238E27FC236}">
                <a16:creationId xmlns:a16="http://schemas.microsoft.com/office/drawing/2014/main" id="{A7BE1B57-93B6-F65F-48F5-2787F833C4A2}"/>
              </a:ext>
            </a:extLst>
          </p:cNvPr>
          <p:cNvSpPr txBox="1">
            <a:spLocks noChangeArrowheads="1"/>
          </p:cNvSpPr>
          <p:nvPr/>
        </p:nvSpPr>
        <p:spPr bwMode="auto">
          <a:xfrm>
            <a:off x="611188" y="2925763"/>
            <a:ext cx="10009187"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pPr>
            <a:r>
              <a:rPr lang="en-US" altLang="en-US" sz="2200" b="1">
                <a:latin typeface="Times New Roman" panose="02020603050405020304" pitchFamily="18" charset="0"/>
                <a:cs typeface="Times New Roman" panose="02020603050405020304" pitchFamily="18" charset="0"/>
              </a:rPr>
              <a:t>Advantages</a:t>
            </a:r>
            <a:r>
              <a:rPr lang="en-US" altLang="en-US" sz="2200">
                <a:latin typeface="Times New Roman" panose="02020603050405020304" pitchFamily="18" charset="0"/>
                <a:cs typeface="Times New Roman" panose="02020603050405020304" pitchFamily="18" charset="0"/>
              </a:rPr>
              <a:t>: </a:t>
            </a:r>
          </a:p>
          <a:p>
            <a:pPr algn="just">
              <a:spcBef>
                <a:spcPct val="0"/>
              </a:spcBef>
            </a:pPr>
            <a:endParaRPr lang="en-US" altLang="en-US" sz="2200">
              <a:latin typeface="Times New Roman" panose="02020603050405020304" pitchFamily="18" charset="0"/>
              <a:cs typeface="Times New Roman" panose="02020603050405020304" pitchFamily="18" charset="0"/>
            </a:endParaRP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Instant Access to Information</a:t>
            </a:r>
            <a:r>
              <a:rPr lang="en-US" altLang="en-US" sz="1800">
                <a:latin typeface="Times New Roman" panose="02020603050405020304" pitchFamily="18" charset="0"/>
                <a:cs typeface="Times New Roman" panose="02020603050405020304" pitchFamily="18" charset="0"/>
              </a:rPr>
              <a:t>: The chatbot enables users to quickly get answers to their skin health-related questions without waiting for a consultation.</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Streamlined Appointment Scheduling</a:t>
            </a:r>
            <a:r>
              <a:rPr lang="en-US" altLang="en-US" sz="1800">
                <a:latin typeface="Times New Roman" panose="02020603050405020304" pitchFamily="18" charset="0"/>
                <a:cs typeface="Times New Roman" panose="02020603050405020304" pitchFamily="18" charset="0"/>
              </a:rPr>
              <a:t>: The integration of the appointment booking system saves users time, allowing them to easily book dermatology appointments.</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Enhanced User Engagement</a:t>
            </a:r>
            <a:r>
              <a:rPr lang="en-US" altLang="en-US" sz="1800">
                <a:latin typeface="Times New Roman" panose="02020603050405020304" pitchFamily="18" charset="0"/>
                <a:cs typeface="Times New Roman" panose="02020603050405020304" pitchFamily="18" charset="0"/>
              </a:rPr>
              <a:t>: Users are encouraged to take proactive steps in managing their skin health by receiving immediate assistance and easy access to healthcare providers.</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Improved Healthcare Access</a:t>
            </a:r>
            <a:r>
              <a:rPr lang="en-US" altLang="en-US" sz="1800">
                <a:latin typeface="Times New Roman" panose="02020603050405020304" pitchFamily="18" charset="0"/>
                <a:cs typeface="Times New Roman" panose="02020603050405020304" pitchFamily="18" charset="0"/>
              </a:rPr>
              <a:t>: The system bridges the gap between users and dermatologists, especially for individuals who may not have immediate access to a healthcare provider.</a:t>
            </a:r>
          </a:p>
          <a:p>
            <a:pPr algn="just">
              <a:spcBef>
                <a:spcPct val="0"/>
              </a:spcBef>
            </a:pPr>
            <a:endParaRPr lang="en-US" altLang="en-US" sz="22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D0CADFC-61E8-21FD-FC2F-C16AD06E29AE}"/>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3849C7B5-2D4A-8982-3A19-5BD5DFAB2428}"/>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702" name="TextBox 3">
            <a:extLst>
              <a:ext uri="{FF2B5EF4-FFF2-40B4-BE49-F238E27FC236}">
                <a16:creationId xmlns:a16="http://schemas.microsoft.com/office/drawing/2014/main" id="{D7C8EBD5-E5B2-CB15-D54C-AEEA1494F860}"/>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29703" name="TextBox 4">
            <a:extLst>
              <a:ext uri="{FF2B5EF4-FFF2-40B4-BE49-F238E27FC236}">
                <a16:creationId xmlns:a16="http://schemas.microsoft.com/office/drawing/2014/main" id="{1B16975F-BB96-1750-1CEF-E41899E51F21}"/>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7">
            <a:extLst>
              <a:ext uri="{FF2B5EF4-FFF2-40B4-BE49-F238E27FC236}">
                <a16:creationId xmlns:a16="http://schemas.microsoft.com/office/drawing/2014/main" id="{77DD9FA9-EEDB-6E2C-0172-9CC5C7B0754E}"/>
              </a:ext>
            </a:extLst>
          </p:cNvPr>
          <p:cNvSpPr txBox="1">
            <a:spLocks noChangeArrowheads="1"/>
          </p:cNvSpPr>
          <p:nvPr/>
        </p:nvSpPr>
        <p:spPr bwMode="auto">
          <a:xfrm>
            <a:off x="84138" y="1042988"/>
            <a:ext cx="22764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200">
                <a:latin typeface="Times New Roman" panose="02020603050405020304" pitchFamily="18" charset="0"/>
                <a:cs typeface="Times New Roman" panose="02020603050405020304" pitchFamily="18" charset="0"/>
              </a:rPr>
              <a:t>Expected Outputs:</a:t>
            </a:r>
            <a:endParaRPr lang="en-IN" altLang="en-US" sz="220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DBD0314-D305-7C9B-6259-D50997BD6E54}"/>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 name="Rectangle 10">
            <a:extLst>
              <a:ext uri="{FF2B5EF4-FFF2-40B4-BE49-F238E27FC236}">
                <a16:creationId xmlns:a16="http://schemas.microsoft.com/office/drawing/2014/main" id="{F5A2655B-2AAB-3E24-C89C-3420949BA348}"/>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725" name="TextBox 11">
            <a:extLst>
              <a:ext uri="{FF2B5EF4-FFF2-40B4-BE49-F238E27FC236}">
                <a16:creationId xmlns:a16="http://schemas.microsoft.com/office/drawing/2014/main" id="{EC81833C-6C7F-1A3A-AA80-6B432EA418BC}"/>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30726" name="TextBox 12">
            <a:extLst>
              <a:ext uri="{FF2B5EF4-FFF2-40B4-BE49-F238E27FC236}">
                <a16:creationId xmlns:a16="http://schemas.microsoft.com/office/drawing/2014/main" id="{F3DE94AC-D19C-995A-E469-DF61984BCFD7}"/>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pic>
        <p:nvPicPr>
          <p:cNvPr id="30727" name="Picture 36" descr="A close-up of a tree bark&#10;&#10;AI-generated content may be incorrect.">
            <a:extLst>
              <a:ext uri="{FF2B5EF4-FFF2-40B4-BE49-F238E27FC236}">
                <a16:creationId xmlns:a16="http://schemas.microsoft.com/office/drawing/2014/main" id="{056E6B08-63E9-FC8E-8CC9-E6FC6C0B3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8" y="1504950"/>
            <a:ext cx="6904037"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38" descr="A computer screen with a hand holding a bottle&#10;&#10;AI-generated content may be incorrect.">
            <a:extLst>
              <a:ext uri="{FF2B5EF4-FFF2-40B4-BE49-F238E27FC236}">
                <a16:creationId xmlns:a16="http://schemas.microsoft.com/office/drawing/2014/main" id="{62DF2A7D-E75F-E910-7E47-28A3270AD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788" y="4216400"/>
            <a:ext cx="478155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40" descr="A screenshot of a computer&#10;&#10;AI-generated content may be incorrect.">
            <a:extLst>
              <a:ext uri="{FF2B5EF4-FFF2-40B4-BE49-F238E27FC236}">
                <a16:creationId xmlns:a16="http://schemas.microsoft.com/office/drawing/2014/main" id="{81CB93BD-DC2A-6DD0-422F-AE1B44751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2788" y="1128713"/>
            <a:ext cx="4818062"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75369A-EFFA-E75F-4900-C0814E67B157}"/>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 name="Rectangle 6">
            <a:extLst>
              <a:ext uri="{FF2B5EF4-FFF2-40B4-BE49-F238E27FC236}">
                <a16:creationId xmlns:a16="http://schemas.microsoft.com/office/drawing/2014/main" id="{9BC8A7BF-973E-D616-419E-54AC2B2D736B}"/>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748" name="TextBox 7">
            <a:extLst>
              <a:ext uri="{FF2B5EF4-FFF2-40B4-BE49-F238E27FC236}">
                <a16:creationId xmlns:a16="http://schemas.microsoft.com/office/drawing/2014/main" id="{B8D52FAE-3E99-8FB7-57D7-66D9AF1FF917}"/>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31749" name="TextBox 8">
            <a:extLst>
              <a:ext uri="{FF2B5EF4-FFF2-40B4-BE49-F238E27FC236}">
                <a16:creationId xmlns:a16="http://schemas.microsoft.com/office/drawing/2014/main" id="{8FE21A42-8B93-810C-2A66-A26608D59646}"/>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pic>
        <p:nvPicPr>
          <p:cNvPr id="31750" name="Picture 2" descr="A screenshot of a web page&#10;&#10;AI-generated content may be incorrect.">
            <a:extLst>
              <a:ext uri="{FF2B5EF4-FFF2-40B4-BE49-F238E27FC236}">
                <a16:creationId xmlns:a16="http://schemas.microsoft.com/office/drawing/2014/main" id="{BEB37EB9-0C2D-5E3B-7C94-BEC79B407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 y="1125538"/>
            <a:ext cx="633253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4" descr="A screenshot of a computer&#10;&#10;AI-generated content may be incorrect.">
            <a:extLst>
              <a:ext uri="{FF2B5EF4-FFF2-40B4-BE49-F238E27FC236}">
                <a16:creationId xmlns:a16="http://schemas.microsoft.com/office/drawing/2014/main" id="{D9082DE9-DFB0-7884-9256-01B81750E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0138" y="1093788"/>
            <a:ext cx="5700712"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8" descr="A screenshot of a user dashboard&#10;&#10;AI-generated content may be incorrect.">
            <a:extLst>
              <a:ext uri="{FF2B5EF4-FFF2-40B4-BE49-F238E27FC236}">
                <a16:creationId xmlns:a16="http://schemas.microsoft.com/office/drawing/2014/main" id="{84B213E5-2A93-0A13-A23F-94C467032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0138" y="3789363"/>
            <a:ext cx="5702300"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84EE22-A6A9-9948-98B0-0FF67C148AF0}"/>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 name="Rectangle 6">
            <a:extLst>
              <a:ext uri="{FF2B5EF4-FFF2-40B4-BE49-F238E27FC236}">
                <a16:creationId xmlns:a16="http://schemas.microsoft.com/office/drawing/2014/main" id="{FBD1C404-A83F-8DEF-D4C6-A1B87CEC760A}"/>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2772" name="TextBox 7">
            <a:extLst>
              <a:ext uri="{FF2B5EF4-FFF2-40B4-BE49-F238E27FC236}">
                <a16:creationId xmlns:a16="http://schemas.microsoft.com/office/drawing/2014/main" id="{277A4009-B5A0-07CD-0275-90E85D655279}"/>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32773" name="TextBox 8">
            <a:extLst>
              <a:ext uri="{FF2B5EF4-FFF2-40B4-BE49-F238E27FC236}">
                <a16:creationId xmlns:a16="http://schemas.microsoft.com/office/drawing/2014/main" id="{60D02885-54BC-FD9C-23B8-05BCAD9310D3}"/>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pic>
        <p:nvPicPr>
          <p:cNvPr id="32774" name="Picture 2" descr="A screenshot of a computer&#10;&#10;AI-generated content may be incorrect.">
            <a:extLst>
              <a:ext uri="{FF2B5EF4-FFF2-40B4-BE49-F238E27FC236}">
                <a16:creationId xmlns:a16="http://schemas.microsoft.com/office/drawing/2014/main" id="{00C96928-E8A6-0CB6-7DED-74247E7B6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0925" y="3783013"/>
            <a:ext cx="5788025"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4" descr="A screenshot of a computer&#10;&#10;AI-generated content may be incorrect.">
            <a:extLst>
              <a:ext uri="{FF2B5EF4-FFF2-40B4-BE49-F238E27FC236}">
                <a16:creationId xmlns:a16="http://schemas.microsoft.com/office/drawing/2014/main" id="{B99DA864-BA1C-CE0D-2C68-1BDA17E6E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313" y="1096963"/>
            <a:ext cx="5788025"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8" descr="A screenshot of a computer&#10;&#10;AI-generated content may be incorrect.">
            <a:extLst>
              <a:ext uri="{FF2B5EF4-FFF2-40B4-BE49-F238E27FC236}">
                <a16:creationId xmlns:a16="http://schemas.microsoft.com/office/drawing/2014/main" id="{F8EFD4E9-E65E-6CEB-AA1B-D328402D8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96963"/>
            <a:ext cx="6092825"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2880AA-E830-4E3E-158D-9C59BAC89EFD}"/>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 name="Rectangle 6">
            <a:extLst>
              <a:ext uri="{FF2B5EF4-FFF2-40B4-BE49-F238E27FC236}">
                <a16:creationId xmlns:a16="http://schemas.microsoft.com/office/drawing/2014/main" id="{1D2BE81E-2FA0-C406-8BB5-A2E96B5D7E0A}"/>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3796" name="TextBox 7">
            <a:extLst>
              <a:ext uri="{FF2B5EF4-FFF2-40B4-BE49-F238E27FC236}">
                <a16:creationId xmlns:a16="http://schemas.microsoft.com/office/drawing/2014/main" id="{9D08C0C3-C366-F811-2848-414E0F613ED8}"/>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33797" name="TextBox 8">
            <a:extLst>
              <a:ext uri="{FF2B5EF4-FFF2-40B4-BE49-F238E27FC236}">
                <a16:creationId xmlns:a16="http://schemas.microsoft.com/office/drawing/2014/main" id="{70514E2A-A3C1-14FB-2789-466BDBF53DBC}"/>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pic>
        <p:nvPicPr>
          <p:cNvPr id="33798" name="Picture 2" descr="A screenshot of a computer&#10;&#10;AI-generated content may be incorrect.">
            <a:extLst>
              <a:ext uri="{FF2B5EF4-FFF2-40B4-BE49-F238E27FC236}">
                <a16:creationId xmlns:a16="http://schemas.microsoft.com/office/drawing/2014/main" id="{91FB57ED-81E2-6D37-198C-AEC8B808E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538" y="3613150"/>
            <a:ext cx="5548312"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4" descr="A screenshot of a computer&#10;&#10;AI-generated content may be incorrect.">
            <a:extLst>
              <a:ext uri="{FF2B5EF4-FFF2-40B4-BE49-F238E27FC236}">
                <a16:creationId xmlns:a16="http://schemas.microsoft.com/office/drawing/2014/main" id="{3AECFC47-89C1-CC8C-37C6-F1ED5B515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325" y="1039813"/>
            <a:ext cx="5635625"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8" descr="A screenshot of a graph&#10;&#10;AI-generated content may be incorrect.">
            <a:extLst>
              <a:ext uri="{FF2B5EF4-FFF2-40B4-BE49-F238E27FC236}">
                <a16:creationId xmlns:a16="http://schemas.microsoft.com/office/drawing/2014/main" id="{CF5BCF5F-1756-1B20-06E1-D79255477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23950"/>
            <a:ext cx="6273800"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8B43E46-5AD1-8E0D-DA04-08C45C5FC3AC}"/>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 name="Rectangle 6">
            <a:extLst>
              <a:ext uri="{FF2B5EF4-FFF2-40B4-BE49-F238E27FC236}">
                <a16:creationId xmlns:a16="http://schemas.microsoft.com/office/drawing/2014/main" id="{A7610DFA-1A4C-2D33-CB3E-E5BDE29BCDE0}"/>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4820" name="TextBox 7">
            <a:extLst>
              <a:ext uri="{FF2B5EF4-FFF2-40B4-BE49-F238E27FC236}">
                <a16:creationId xmlns:a16="http://schemas.microsoft.com/office/drawing/2014/main" id="{CFE18899-CF77-3739-66A8-1C8D26243955}"/>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34821" name="TextBox 8">
            <a:extLst>
              <a:ext uri="{FF2B5EF4-FFF2-40B4-BE49-F238E27FC236}">
                <a16:creationId xmlns:a16="http://schemas.microsoft.com/office/drawing/2014/main" id="{3FC47F9D-6C47-34E3-E4D3-7C0BD478B544}"/>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pic>
        <p:nvPicPr>
          <p:cNvPr id="34822" name="Picture 3" descr="A screenshot of a computer&#10;&#10;AI-generated content may be incorrect.">
            <a:extLst>
              <a:ext uri="{FF2B5EF4-FFF2-40B4-BE49-F238E27FC236}">
                <a16:creationId xmlns:a16="http://schemas.microsoft.com/office/drawing/2014/main" id="{8165316A-4B46-C4BC-68A3-6A511A136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3689350"/>
            <a:ext cx="84836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9" descr="A graph of a graph of two people&#10;&#10;AI-generated content may be incorrect.">
            <a:extLst>
              <a:ext uri="{FF2B5EF4-FFF2-40B4-BE49-F238E27FC236}">
                <a16:creationId xmlns:a16="http://schemas.microsoft.com/office/drawing/2014/main" id="{73EBA210-60D0-9073-9828-82AAB48F5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4100"/>
            <a:ext cx="853440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1" descr="A graph of a person and person&#10;&#10;AI-generated content may be incorrect.">
            <a:extLst>
              <a:ext uri="{FF2B5EF4-FFF2-40B4-BE49-F238E27FC236}">
                <a16:creationId xmlns:a16="http://schemas.microsoft.com/office/drawing/2014/main" id="{69F760A8-DA87-0505-D6D4-F1C2FD074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1079500"/>
            <a:ext cx="3324225" cy="527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F1E116-55DC-404A-C512-103392E52A75}"/>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 name="Rectangle 6">
            <a:extLst>
              <a:ext uri="{FF2B5EF4-FFF2-40B4-BE49-F238E27FC236}">
                <a16:creationId xmlns:a16="http://schemas.microsoft.com/office/drawing/2014/main" id="{44AEE2B1-32CE-6EB7-7BCF-E33046B9C0A7}"/>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5844" name="TextBox 7">
            <a:extLst>
              <a:ext uri="{FF2B5EF4-FFF2-40B4-BE49-F238E27FC236}">
                <a16:creationId xmlns:a16="http://schemas.microsoft.com/office/drawing/2014/main" id="{A7E2BE7C-9E6A-E5D0-C78E-DA6DC8D37BB1}"/>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35845" name="TextBox 8">
            <a:extLst>
              <a:ext uri="{FF2B5EF4-FFF2-40B4-BE49-F238E27FC236}">
                <a16:creationId xmlns:a16="http://schemas.microsoft.com/office/drawing/2014/main" id="{F8C8087A-87BC-A66E-5B66-175457332A48}"/>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pic>
        <p:nvPicPr>
          <p:cNvPr id="35846" name="Picture 2" descr="A screenshot of a computer&#10;&#10;AI-generated content may be incorrect.">
            <a:extLst>
              <a:ext uri="{FF2B5EF4-FFF2-40B4-BE49-F238E27FC236}">
                <a16:creationId xmlns:a16="http://schemas.microsoft.com/office/drawing/2014/main" id="{1E7CC83A-C606-2095-B19A-40C628B64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1092200"/>
            <a:ext cx="5903913"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4" descr="A screenshot of a computer&#10;&#10;AI-generated content may be incorrect.">
            <a:extLst>
              <a:ext uri="{FF2B5EF4-FFF2-40B4-BE49-F238E27FC236}">
                <a16:creationId xmlns:a16="http://schemas.microsoft.com/office/drawing/2014/main" id="{A8EF37AC-F40C-394D-11F7-14166D324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2200"/>
            <a:ext cx="5940425"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EDBCA9-B872-98BF-3571-53CE8BF585F8}"/>
              </a:ext>
            </a:extLst>
          </p:cNvPr>
          <p:cNvSpPr/>
          <p:nvPr/>
        </p:nvSpPr>
        <p:spPr>
          <a:xfrm>
            <a:off x="179388" y="1125538"/>
            <a:ext cx="11233150" cy="2355850"/>
          </a:xfrm>
          <a:prstGeom prst="rect">
            <a:avLst/>
          </a:prstGeom>
        </p:spPr>
        <p:txBody>
          <a:bodyPr>
            <a:spAutoFit/>
          </a:bodyPr>
          <a:lstStyle/>
          <a:p>
            <a:pPr algn="just" eaLnBrk="1" fontAlgn="auto" hangingPunct="1">
              <a:spcBef>
                <a:spcPts val="0"/>
              </a:spcBef>
              <a:spcAft>
                <a:spcPts val="0"/>
              </a:spcAft>
              <a:defRPr/>
            </a:pPr>
            <a:r>
              <a:rPr lang="en-IN" sz="2400" b="1" dirty="0">
                <a:solidFill>
                  <a:schemeClr val="accent2">
                    <a:lumMod val="75000"/>
                  </a:schemeClr>
                </a:solidFill>
                <a:latin typeface="Times New Roman" panose="02020603050405020304" pitchFamily="18" charset="0"/>
                <a:ea typeface="Verdana" pitchFamily="34" charset="0"/>
                <a:cs typeface="Times New Roman" panose="02020603050405020304" pitchFamily="18" charset="0"/>
              </a:rPr>
              <a:t>Introduction: </a:t>
            </a:r>
          </a:p>
          <a:p>
            <a:pPr algn="just">
              <a:defRPr/>
            </a:pPr>
            <a:r>
              <a:rPr lang="en-IN" sz="2400" b="1" dirty="0">
                <a:solidFill>
                  <a:schemeClr val="accent2">
                    <a:lumMod val="75000"/>
                  </a:schemeClr>
                </a:solidFill>
                <a:latin typeface="Times New Roman" panose="02020603050405020304" pitchFamily="18" charset="0"/>
                <a:ea typeface="Verdana" pitchFamily="34"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Title: Multi Skin Cancer Classification and Segmentation</a:t>
            </a:r>
            <a:endParaRPr lang="en-US" sz="2800" dirty="0">
              <a:latin typeface="Times New Roman" panose="02020603050405020304" pitchFamily="18" charset="0"/>
              <a:cs typeface="Times New Roman" panose="02020603050405020304" pitchFamily="18" charset="0"/>
            </a:endParaRPr>
          </a:p>
          <a:p>
            <a:pPr algn="just">
              <a:lnSpc>
                <a:spcPct val="150000"/>
              </a:lnSpc>
              <a:defRPr/>
            </a:pPr>
            <a:r>
              <a:rPr lang="en-US" sz="2200" b="1" dirty="0">
                <a:latin typeface="Times New Roman" panose="02020603050405020304" pitchFamily="18" charset="0"/>
                <a:cs typeface="Times New Roman" panose="02020603050405020304" pitchFamily="18" charset="0"/>
              </a:rPr>
              <a:t> </a:t>
            </a:r>
          </a:p>
          <a:p>
            <a:pPr algn="just">
              <a:lnSpc>
                <a:spcPct val="150000"/>
              </a:lnSpc>
              <a:defRPr/>
            </a:pPr>
            <a:r>
              <a:rPr lang="en-US" sz="2200" b="1" dirty="0">
                <a:latin typeface="Times New Roman" panose="02020603050405020304" pitchFamily="18" charset="0"/>
                <a:cs typeface="Times New Roman" panose="02020603050405020304" pitchFamily="18" charset="0"/>
              </a:rPr>
              <a:t>Content</a:t>
            </a:r>
            <a:r>
              <a:rPr lang="en-US" sz="2200" dirty="0">
                <a:latin typeface="Times New Roman" panose="02020603050405020304" pitchFamily="18" charset="0"/>
                <a:cs typeface="Times New Roman" panose="02020603050405020304" pitchFamily="18" charset="0"/>
              </a:rPr>
              <a:t>:</a:t>
            </a:r>
          </a:p>
          <a:p>
            <a:pPr algn="just">
              <a:lnSpc>
                <a:spcPct val="150000"/>
              </a:lnSpc>
              <a:defRPr/>
            </a:pPr>
            <a:endParaRPr lang="en-US" sz="2200" b="1" dirty="0">
              <a:latin typeface="Times New Roman" panose="02020603050405020304" pitchFamily="18" charset="0"/>
              <a:cs typeface="Times New Roman" panose="02020603050405020304" pitchFamily="18" charset="0"/>
            </a:endParaRPr>
          </a:p>
        </p:txBody>
      </p:sp>
      <p:sp>
        <p:nvSpPr>
          <p:cNvPr id="7171" name="Rectangle 5">
            <a:extLst>
              <a:ext uri="{FF2B5EF4-FFF2-40B4-BE49-F238E27FC236}">
                <a16:creationId xmlns:a16="http://schemas.microsoft.com/office/drawing/2014/main" id="{996F82DA-D7C6-17FE-C32C-F43BDD393314}"/>
              </a:ext>
            </a:extLst>
          </p:cNvPr>
          <p:cNvSpPr>
            <a:spLocks noChangeArrowheads="1"/>
          </p:cNvSpPr>
          <p:nvPr/>
        </p:nvSpPr>
        <p:spPr bwMode="auto">
          <a:xfrm>
            <a:off x="719138" y="2943225"/>
            <a:ext cx="10153650" cy="317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000">
                <a:latin typeface="Times New Roman" panose="02020603050405020304" pitchFamily="18" charset="0"/>
                <a:cs typeface="Times New Roman" panose="02020603050405020304" pitchFamily="18" charset="0"/>
              </a:rPr>
              <a:t>Skin cancer is one of the most common types of cancer worldwide, with increasing prevalence and mortality rates. Early detection is crucial for improving outcomes and preventing complications. This project, </a:t>
            </a:r>
            <a:r>
              <a:rPr lang="en-US" altLang="en-US" sz="2000" b="1">
                <a:latin typeface="Times New Roman" panose="02020603050405020304" pitchFamily="18" charset="0"/>
                <a:cs typeface="Times New Roman" panose="02020603050405020304" pitchFamily="18" charset="0"/>
              </a:rPr>
              <a:t>"Multi Skin Cancer Classification and Segmentation"</a:t>
            </a:r>
            <a:r>
              <a:rPr lang="en-US" altLang="en-US" sz="2000">
                <a:latin typeface="Times New Roman" panose="02020603050405020304" pitchFamily="18" charset="0"/>
                <a:cs typeface="Times New Roman" panose="02020603050405020304" pitchFamily="18" charset="0"/>
              </a:rPr>
              <a:t>, leverages deep learning techniques to automate the detection and classification of skin cancer.</a:t>
            </a:r>
          </a:p>
          <a:p>
            <a:pPr>
              <a:spcBef>
                <a:spcPct val="0"/>
              </a:spcBef>
            </a:pPr>
            <a:r>
              <a:rPr lang="en-US" altLang="en-US" sz="2000">
                <a:latin typeface="Times New Roman" panose="02020603050405020304" pitchFamily="18" charset="0"/>
                <a:cs typeface="Times New Roman" panose="02020603050405020304" pitchFamily="18" charset="0"/>
              </a:rPr>
              <a:t>The system uses </a:t>
            </a:r>
            <a:r>
              <a:rPr lang="en-US" altLang="en-US" sz="2000" b="1">
                <a:latin typeface="Times New Roman" panose="02020603050405020304" pitchFamily="18" charset="0"/>
                <a:cs typeface="Times New Roman" panose="02020603050405020304" pitchFamily="18" charset="0"/>
              </a:rPr>
              <a:t>Convolutional Neural Networks (CNN)</a:t>
            </a:r>
            <a:r>
              <a:rPr lang="en-US" altLang="en-US" sz="2000">
                <a:latin typeface="Times New Roman" panose="02020603050405020304" pitchFamily="18" charset="0"/>
                <a:cs typeface="Times New Roman" panose="02020603050405020304" pitchFamily="18" charset="0"/>
              </a:rPr>
              <a:t> for classification and </a:t>
            </a:r>
            <a:r>
              <a:rPr lang="en-US" altLang="en-US" sz="2000" b="1">
                <a:latin typeface="Times New Roman" panose="02020603050405020304" pitchFamily="18" charset="0"/>
                <a:cs typeface="Times New Roman" panose="02020603050405020304" pitchFamily="18" charset="0"/>
              </a:rPr>
              <a:t>U-Net++</a:t>
            </a:r>
            <a:r>
              <a:rPr lang="en-US" altLang="en-US" sz="2000">
                <a:latin typeface="Times New Roman" panose="02020603050405020304" pitchFamily="18" charset="0"/>
                <a:cs typeface="Times New Roman" panose="02020603050405020304" pitchFamily="18" charset="0"/>
              </a:rPr>
              <a:t> for segmentation to identify and delineate skin lesions. It also integrates features like real-time camera capture, multi-language support, and appointment booking to enhance user experience and accessibility.</a:t>
            </a:r>
          </a:p>
          <a:p>
            <a:pPr>
              <a:spcBef>
                <a:spcPct val="0"/>
              </a:spcBef>
            </a:pPr>
            <a:r>
              <a:rPr lang="en-US" altLang="en-US" sz="2000">
                <a:latin typeface="Times New Roman" panose="02020603050405020304" pitchFamily="18" charset="0"/>
                <a:cs typeface="Times New Roman" panose="02020603050405020304" pitchFamily="18" charset="0"/>
              </a:rPr>
              <a:t>The goal of the project is to provide an efficient, accessible, and accurate tool for skin cancer detection, enabling early diagnosis and timely medical consultation.</a:t>
            </a:r>
          </a:p>
        </p:txBody>
      </p:sp>
      <p:sp>
        <p:nvSpPr>
          <p:cNvPr id="9" name="Rectangle 8">
            <a:extLst>
              <a:ext uri="{FF2B5EF4-FFF2-40B4-BE49-F238E27FC236}">
                <a16:creationId xmlns:a16="http://schemas.microsoft.com/office/drawing/2014/main" id="{660AA07B-6B93-1838-F272-EA1EBA3846A5}"/>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 name="Rectangle 9">
            <a:extLst>
              <a:ext uri="{FF2B5EF4-FFF2-40B4-BE49-F238E27FC236}">
                <a16:creationId xmlns:a16="http://schemas.microsoft.com/office/drawing/2014/main" id="{52A42F04-BE58-2108-E609-269DC3B1B9F7}"/>
              </a:ext>
            </a:extLst>
          </p:cNvPr>
          <p:cNvSpPr/>
          <p:nvPr/>
        </p:nvSpPr>
        <p:spPr>
          <a:xfrm>
            <a:off x="2195513" y="6526213"/>
            <a:ext cx="9217025"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7174" name="TextBox 10">
            <a:extLst>
              <a:ext uri="{FF2B5EF4-FFF2-40B4-BE49-F238E27FC236}">
                <a16:creationId xmlns:a16="http://schemas.microsoft.com/office/drawing/2014/main" id="{5D7F5517-70E8-014F-B3C8-A2D83DD4FE4B}"/>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7175" name="TextBox 11">
            <a:extLst>
              <a:ext uri="{FF2B5EF4-FFF2-40B4-BE49-F238E27FC236}">
                <a16:creationId xmlns:a16="http://schemas.microsoft.com/office/drawing/2014/main" id="{2E929B68-1B88-11DE-4F81-3AEB9623881C}"/>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2">
            <a:extLst>
              <a:ext uri="{FF2B5EF4-FFF2-40B4-BE49-F238E27FC236}">
                <a16:creationId xmlns:a16="http://schemas.microsoft.com/office/drawing/2014/main" id="{0E27AD4D-3669-21F7-CE6C-B80CFA2648AB}"/>
              </a:ext>
            </a:extLst>
          </p:cNvPr>
          <p:cNvSpPr txBox="1">
            <a:spLocks noChangeArrowheads="1"/>
          </p:cNvSpPr>
          <p:nvPr/>
        </p:nvSpPr>
        <p:spPr bwMode="auto">
          <a:xfrm>
            <a:off x="323850" y="1274763"/>
            <a:ext cx="11269663" cy="518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IN" altLang="en-US" sz="2400" b="1">
                <a:latin typeface="Times New Roman" panose="02020603050405020304" pitchFamily="18" charset="0"/>
                <a:cs typeface="Times New Roman" panose="02020603050405020304" pitchFamily="18" charset="0"/>
              </a:rPr>
              <a:t>Challenges &amp; Solutions</a:t>
            </a:r>
          </a:p>
          <a:p>
            <a:pPr algn="just">
              <a:spcBef>
                <a:spcPct val="0"/>
              </a:spcBef>
              <a:buFontTx/>
              <a:buNone/>
            </a:pPr>
            <a:endParaRPr lang="en-IN" altLang="en-US" sz="1600" b="1">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600" b="1">
                <a:latin typeface="Times New Roman" panose="02020603050405020304" pitchFamily="18" charset="0"/>
                <a:cs typeface="Times New Roman" panose="02020603050405020304" pitchFamily="18" charset="0"/>
              </a:rPr>
              <a:t>1.Challenge: Data Quality and Diversity</a:t>
            </a:r>
          </a:p>
          <a:p>
            <a:r>
              <a:rPr lang="en-US" altLang="en-US" sz="1600" b="1">
                <a:latin typeface="Times New Roman" panose="02020603050405020304" pitchFamily="18" charset="0"/>
                <a:cs typeface="Times New Roman" panose="02020603050405020304" pitchFamily="18" charset="0"/>
              </a:rPr>
              <a:t>Problem</a:t>
            </a:r>
            <a:r>
              <a:rPr lang="en-US" altLang="en-US" sz="1600">
                <a:latin typeface="Times New Roman" panose="02020603050405020304" pitchFamily="18" charset="0"/>
                <a:cs typeface="Times New Roman" panose="02020603050405020304" pitchFamily="18" charset="0"/>
              </a:rPr>
              <a:t>: To train accurate models, a diverse dataset is required, including rare skin conditions and a wide range of skin tones. However, such datasets are often limited.</a:t>
            </a:r>
          </a:p>
          <a:p>
            <a:r>
              <a:rPr lang="en-US" altLang="en-US" sz="1600" b="1">
                <a:latin typeface="Times New Roman" panose="02020603050405020304" pitchFamily="18" charset="0"/>
                <a:cs typeface="Times New Roman" panose="02020603050405020304" pitchFamily="18" charset="0"/>
              </a:rPr>
              <a:t>Solution</a:t>
            </a:r>
            <a:r>
              <a:rPr lang="en-US" altLang="en-US" sz="1600">
                <a:latin typeface="Times New Roman" panose="02020603050405020304" pitchFamily="18" charset="0"/>
                <a:cs typeface="Times New Roman" panose="02020603050405020304" pitchFamily="18" charset="0"/>
              </a:rPr>
              <a:t>: Data augmentation techniques, such as rotation, flipping, and scaling, are used to artificially increase dataset diversity. Additionally, incorporating public datasets like ISIC can help in building a robust training set.</a:t>
            </a:r>
          </a:p>
          <a:p>
            <a:endParaRPr lang="en-US" altLang="en-US" sz="160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600" b="1">
                <a:latin typeface="Times New Roman" panose="02020603050405020304" pitchFamily="18" charset="0"/>
                <a:cs typeface="Times New Roman" panose="02020603050405020304" pitchFamily="18" charset="0"/>
              </a:rPr>
              <a:t>2. Challenge: Model Generalization to Real-World Data</a:t>
            </a:r>
          </a:p>
          <a:p>
            <a:r>
              <a:rPr lang="en-US" altLang="en-US" sz="1600" b="1">
                <a:latin typeface="Times New Roman" panose="02020603050405020304" pitchFamily="18" charset="0"/>
                <a:cs typeface="Times New Roman" panose="02020603050405020304" pitchFamily="18" charset="0"/>
              </a:rPr>
              <a:t>Problem</a:t>
            </a:r>
            <a:r>
              <a:rPr lang="en-US" altLang="en-US" sz="1600">
                <a:latin typeface="Times New Roman" panose="02020603050405020304" pitchFamily="18" charset="0"/>
                <a:cs typeface="Times New Roman" panose="02020603050405020304" pitchFamily="18" charset="0"/>
              </a:rPr>
              <a:t>: Deep learning models, particularly those for medical image analysis, may struggle to generalize when exposed to real-world data that differs from the training data.</a:t>
            </a:r>
          </a:p>
          <a:p>
            <a:r>
              <a:rPr lang="en-US" altLang="en-US" sz="1600" b="1">
                <a:latin typeface="Times New Roman" panose="02020603050405020304" pitchFamily="18" charset="0"/>
                <a:cs typeface="Times New Roman" panose="02020603050405020304" pitchFamily="18" charset="0"/>
              </a:rPr>
              <a:t>Solution</a:t>
            </a:r>
            <a:r>
              <a:rPr lang="en-US" altLang="en-US" sz="1600">
                <a:latin typeface="Times New Roman" panose="02020603050405020304" pitchFamily="18" charset="0"/>
                <a:cs typeface="Times New Roman" panose="02020603050405020304" pitchFamily="18" charset="0"/>
              </a:rPr>
              <a:t>: The use of </a:t>
            </a:r>
            <a:r>
              <a:rPr lang="en-US" altLang="en-US" sz="1600" b="1">
                <a:latin typeface="Times New Roman" panose="02020603050405020304" pitchFamily="18" charset="0"/>
                <a:cs typeface="Times New Roman" panose="02020603050405020304" pitchFamily="18" charset="0"/>
              </a:rPr>
              <a:t>cross-validation</a:t>
            </a:r>
            <a:r>
              <a:rPr lang="en-US" altLang="en-US" sz="1600">
                <a:latin typeface="Times New Roman" panose="02020603050405020304" pitchFamily="18" charset="0"/>
                <a:cs typeface="Times New Roman" panose="02020603050405020304" pitchFamily="18" charset="0"/>
              </a:rPr>
              <a:t> and </a:t>
            </a:r>
            <a:r>
              <a:rPr lang="en-US" altLang="en-US" sz="1600" b="1">
                <a:latin typeface="Times New Roman" panose="02020603050405020304" pitchFamily="18" charset="0"/>
                <a:cs typeface="Times New Roman" panose="02020603050405020304" pitchFamily="18" charset="0"/>
              </a:rPr>
              <a:t>fine-tuning</a:t>
            </a:r>
            <a:r>
              <a:rPr lang="en-US" altLang="en-US" sz="1600">
                <a:latin typeface="Times New Roman" panose="02020603050405020304" pitchFamily="18" charset="0"/>
                <a:cs typeface="Times New Roman" panose="02020603050405020304" pitchFamily="18" charset="0"/>
              </a:rPr>
              <a:t> on diverse data sources helps the model adapt better to real-world variability in skin images.</a:t>
            </a:r>
          </a:p>
          <a:p>
            <a:endParaRPr lang="en-US" altLang="en-US" sz="160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600" b="1">
                <a:latin typeface="Times New Roman" panose="02020603050405020304" pitchFamily="18" charset="0"/>
                <a:cs typeface="Times New Roman" panose="02020603050405020304" pitchFamily="18" charset="0"/>
              </a:rPr>
              <a:t>3. Challenge: Variability in Skin Lesions</a:t>
            </a:r>
          </a:p>
          <a:p>
            <a:r>
              <a:rPr lang="en-US" altLang="en-US" sz="1600" b="1">
                <a:latin typeface="Times New Roman" panose="02020603050405020304" pitchFamily="18" charset="0"/>
                <a:cs typeface="Times New Roman" panose="02020603050405020304" pitchFamily="18" charset="0"/>
              </a:rPr>
              <a:t>Problem</a:t>
            </a:r>
            <a:r>
              <a:rPr lang="en-US" altLang="en-US" sz="1600">
                <a:latin typeface="Times New Roman" panose="02020603050405020304" pitchFamily="18" charset="0"/>
                <a:cs typeface="Times New Roman" panose="02020603050405020304" pitchFamily="18" charset="0"/>
              </a:rPr>
              <a:t>: Skin lesions vary widely in shape, size, and appearance, which can make segmentation and classification challenging.</a:t>
            </a:r>
          </a:p>
          <a:p>
            <a:r>
              <a:rPr lang="en-US" altLang="en-US" sz="1600" b="1">
                <a:latin typeface="Times New Roman" panose="02020603050405020304" pitchFamily="18" charset="0"/>
                <a:cs typeface="Times New Roman" panose="02020603050405020304" pitchFamily="18" charset="0"/>
              </a:rPr>
              <a:t>Solution</a:t>
            </a:r>
            <a:r>
              <a:rPr lang="en-US" altLang="en-US" sz="1600">
                <a:latin typeface="Times New Roman" panose="02020603050405020304" pitchFamily="18" charset="0"/>
                <a:cs typeface="Times New Roman" panose="02020603050405020304" pitchFamily="18" charset="0"/>
              </a:rPr>
              <a:t>: The </a:t>
            </a:r>
            <a:r>
              <a:rPr lang="en-US" altLang="en-US" sz="1600" b="1">
                <a:latin typeface="Times New Roman" panose="02020603050405020304" pitchFamily="18" charset="0"/>
                <a:cs typeface="Times New Roman" panose="02020603050405020304" pitchFamily="18" charset="0"/>
              </a:rPr>
              <a:t>U-Net++ model</a:t>
            </a:r>
            <a:r>
              <a:rPr lang="en-US" altLang="en-US" sz="1600">
                <a:latin typeface="Times New Roman" panose="02020603050405020304" pitchFamily="18" charset="0"/>
                <a:cs typeface="Times New Roman" panose="02020603050405020304" pitchFamily="18" charset="0"/>
              </a:rPr>
              <a:t> helps capture more fine-grained details of skin lesions. Additionally, increasing training data diversity and using multi-scale analysis improves the model’s ability to handle various lesion types.</a:t>
            </a:r>
          </a:p>
        </p:txBody>
      </p:sp>
      <p:sp>
        <p:nvSpPr>
          <p:cNvPr id="2" name="Rectangle 1">
            <a:extLst>
              <a:ext uri="{FF2B5EF4-FFF2-40B4-BE49-F238E27FC236}">
                <a16:creationId xmlns:a16="http://schemas.microsoft.com/office/drawing/2014/main" id="{F0E38E3F-183E-4AFA-B4A2-784A9E4085ED}"/>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5EF16F35-843B-3D3A-7F50-C0004A107D3A}"/>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6869" name="TextBox 3">
            <a:extLst>
              <a:ext uri="{FF2B5EF4-FFF2-40B4-BE49-F238E27FC236}">
                <a16:creationId xmlns:a16="http://schemas.microsoft.com/office/drawing/2014/main" id="{0E232E6B-8A30-A71B-5FCD-7DB1A94036F0}"/>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36870" name="TextBox 4">
            <a:extLst>
              <a:ext uri="{FF2B5EF4-FFF2-40B4-BE49-F238E27FC236}">
                <a16:creationId xmlns:a16="http://schemas.microsoft.com/office/drawing/2014/main" id="{33446E2F-CE40-CDB3-DF90-A1EE00E6C0A0}"/>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2">
            <a:extLst>
              <a:ext uri="{FF2B5EF4-FFF2-40B4-BE49-F238E27FC236}">
                <a16:creationId xmlns:a16="http://schemas.microsoft.com/office/drawing/2014/main" id="{1E55E51B-C37F-7BD3-C26D-A4B06099C223}"/>
              </a:ext>
            </a:extLst>
          </p:cNvPr>
          <p:cNvSpPr txBox="1">
            <a:spLocks noChangeArrowheads="1"/>
          </p:cNvSpPr>
          <p:nvPr/>
        </p:nvSpPr>
        <p:spPr bwMode="auto">
          <a:xfrm>
            <a:off x="503238" y="1341438"/>
            <a:ext cx="106584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latin typeface="Times New Roman" panose="02020603050405020304" pitchFamily="18" charset="0"/>
                <a:cs typeface="Times New Roman" panose="02020603050405020304" pitchFamily="18" charset="0"/>
              </a:rPr>
              <a:t>Future Scope</a:t>
            </a:r>
          </a:p>
          <a:p>
            <a:pPr>
              <a:buFont typeface="Calibri" panose="020F0502020204030204" pitchFamily="34" charset="0"/>
              <a:buAutoNum type="arabicPeriod"/>
            </a:pPr>
            <a:endParaRPr lang="en-US" altLang="en-US" sz="20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CAFCE4E-D9CC-0B26-7090-1C07662C0743}"/>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5F0E5C40-7AFF-1BA6-8C78-157122BC3F2C}"/>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7893" name="TextBox 3">
            <a:extLst>
              <a:ext uri="{FF2B5EF4-FFF2-40B4-BE49-F238E27FC236}">
                <a16:creationId xmlns:a16="http://schemas.microsoft.com/office/drawing/2014/main" id="{0571888D-087D-304A-7B05-02026F9203FD}"/>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37894" name="TextBox 4">
            <a:extLst>
              <a:ext uri="{FF2B5EF4-FFF2-40B4-BE49-F238E27FC236}">
                <a16:creationId xmlns:a16="http://schemas.microsoft.com/office/drawing/2014/main" id="{FEAA01CB-1796-696E-9122-7DA608A63160}"/>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
        <p:nvSpPr>
          <p:cNvPr id="37895" name="Rectangle 9">
            <a:extLst>
              <a:ext uri="{FF2B5EF4-FFF2-40B4-BE49-F238E27FC236}">
                <a16:creationId xmlns:a16="http://schemas.microsoft.com/office/drawing/2014/main" id="{94F01408-B517-5502-D0BD-EBE06B4B61C6}"/>
              </a:ext>
            </a:extLst>
          </p:cNvPr>
          <p:cNvSpPr>
            <a:spLocks noChangeArrowheads="1"/>
          </p:cNvSpPr>
          <p:nvPr/>
        </p:nvSpPr>
        <p:spPr bwMode="auto">
          <a:xfrm>
            <a:off x="252413" y="2103438"/>
            <a:ext cx="11376025" cy="369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Integration of Additional Skin Health Conditions:</a:t>
            </a:r>
            <a:br>
              <a:rPr lang="en-US" altLang="en-US">
                <a:latin typeface="Times New Roman" panose="02020603050405020304" pitchFamily="18" charset="0"/>
                <a:cs typeface="Times New Roman" panose="02020603050405020304" pitchFamily="18" charset="0"/>
              </a:rPr>
            </a:br>
            <a:r>
              <a:rPr lang="en-US" altLang="en-US">
                <a:latin typeface="Times New Roman" panose="02020603050405020304" pitchFamily="18" charset="0"/>
                <a:cs typeface="Times New Roman" panose="02020603050405020304" pitchFamily="18" charset="0"/>
              </a:rPr>
              <a:t>Expand the system to detect other conditions like eczema, psoriasis, and acne, offering broader skin health insights beyond just cancer.</a:t>
            </a:r>
          </a:p>
          <a:p>
            <a:pPr>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Improvement in Segmentation Accuracy:</a:t>
            </a:r>
            <a:br>
              <a:rPr lang="en-US" altLang="en-US">
                <a:latin typeface="Times New Roman" panose="02020603050405020304" pitchFamily="18" charset="0"/>
                <a:cs typeface="Times New Roman" panose="02020603050405020304" pitchFamily="18" charset="0"/>
              </a:rPr>
            </a:br>
            <a:r>
              <a:rPr lang="en-US" altLang="en-US">
                <a:latin typeface="Times New Roman" panose="02020603050405020304" pitchFamily="18" charset="0"/>
                <a:cs typeface="Times New Roman" panose="02020603050405020304" pitchFamily="18" charset="0"/>
              </a:rPr>
              <a:t>Enhance segmentation using multi-scale methods or advanced models to better detect small, irregular lesions.</a:t>
            </a:r>
          </a:p>
          <a:p>
            <a:pPr>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Real-Time Video Analysis:</a:t>
            </a:r>
            <a:br>
              <a:rPr lang="en-US" altLang="en-US">
                <a:latin typeface="Times New Roman" panose="02020603050405020304" pitchFamily="18" charset="0"/>
                <a:cs typeface="Times New Roman" panose="02020603050405020304" pitchFamily="18" charset="0"/>
              </a:rPr>
            </a:br>
            <a:r>
              <a:rPr lang="en-US" altLang="en-US">
                <a:latin typeface="Times New Roman" panose="02020603050405020304" pitchFamily="18" charset="0"/>
                <a:cs typeface="Times New Roman" panose="02020603050405020304" pitchFamily="18" charset="0"/>
              </a:rPr>
              <a:t>Enable continuous skin video capture for dynamic monitoring, allowing users to track lesion changes over time.</a:t>
            </a:r>
          </a:p>
          <a:p>
            <a:pPr>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Integration with Wearable Devices:</a:t>
            </a:r>
            <a:br>
              <a:rPr lang="en-US" altLang="en-US">
                <a:latin typeface="Times New Roman" panose="02020603050405020304" pitchFamily="18" charset="0"/>
                <a:cs typeface="Times New Roman" panose="02020603050405020304" pitchFamily="18" charset="0"/>
              </a:rPr>
            </a:br>
            <a:r>
              <a:rPr lang="en-US" altLang="en-US">
                <a:latin typeface="Times New Roman" panose="02020603050405020304" pitchFamily="18" charset="0"/>
                <a:cs typeface="Times New Roman" panose="02020603050405020304" pitchFamily="18" charset="0"/>
              </a:rPr>
              <a:t>Integrate with devices like smartwatches to monitor skin health metrics (e.g., UV exposure, hydration), offering real-time alerts for skin care.</a:t>
            </a:r>
          </a:p>
          <a:p>
            <a:pPr>
              <a:buFont typeface="Calibri" panose="020F0502020204030204" pitchFamily="34" charset="0"/>
              <a:buAutoNum type="arabicPeriod"/>
            </a:pPr>
            <a:r>
              <a:rPr lang="en-US" altLang="en-US" b="1">
                <a:latin typeface="Times New Roman" panose="02020603050405020304" pitchFamily="18" charset="0"/>
                <a:cs typeface="Times New Roman" panose="02020603050405020304" pitchFamily="18" charset="0"/>
              </a:rPr>
              <a:t>AI-Driven Personalized Recommendations:</a:t>
            </a:r>
            <a:br>
              <a:rPr lang="en-US" altLang="en-US">
                <a:latin typeface="Times New Roman" panose="02020603050405020304" pitchFamily="18" charset="0"/>
                <a:cs typeface="Times New Roman" panose="02020603050405020304" pitchFamily="18" charset="0"/>
              </a:rPr>
            </a:br>
            <a:r>
              <a:rPr lang="en-US" altLang="en-US">
                <a:latin typeface="Times New Roman" panose="02020603050405020304" pitchFamily="18" charset="0"/>
                <a:cs typeface="Times New Roman" panose="02020603050405020304" pitchFamily="18" charset="0"/>
              </a:rPr>
              <a:t>Provide personalized skin care and protection tips based on skin type, lesion history, and location, enhancing user experience.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2">
            <a:extLst>
              <a:ext uri="{FF2B5EF4-FFF2-40B4-BE49-F238E27FC236}">
                <a16:creationId xmlns:a16="http://schemas.microsoft.com/office/drawing/2014/main" id="{10DA04FD-72BB-621D-CF4E-D33519C4594B}"/>
              </a:ext>
            </a:extLst>
          </p:cNvPr>
          <p:cNvSpPr txBox="1">
            <a:spLocks noChangeArrowheads="1"/>
          </p:cNvSpPr>
          <p:nvPr/>
        </p:nvSpPr>
        <p:spPr bwMode="auto">
          <a:xfrm>
            <a:off x="468313" y="1268413"/>
            <a:ext cx="10440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200" b="1">
                <a:latin typeface="Times New Roman" panose="02020603050405020304" pitchFamily="18" charset="0"/>
                <a:cs typeface="Times New Roman" panose="02020603050405020304" pitchFamily="18" charset="0"/>
              </a:rPr>
              <a:t>Conclusion</a:t>
            </a:r>
            <a:endParaRPr lang="en-US" altLang="en-US" sz="20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B98654F-078B-8ADB-2E25-5BD64DF3F723}"/>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EB33A7D6-A33C-E7FA-0F2E-CD45C693AEC7}"/>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8917" name="TextBox 3">
            <a:extLst>
              <a:ext uri="{FF2B5EF4-FFF2-40B4-BE49-F238E27FC236}">
                <a16:creationId xmlns:a16="http://schemas.microsoft.com/office/drawing/2014/main" id="{E958FE50-13FC-0761-2082-198BCBFF306C}"/>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38918" name="TextBox 4">
            <a:extLst>
              <a:ext uri="{FF2B5EF4-FFF2-40B4-BE49-F238E27FC236}">
                <a16:creationId xmlns:a16="http://schemas.microsoft.com/office/drawing/2014/main" id="{45C28982-D7D1-A103-C291-56481080545D}"/>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
        <p:nvSpPr>
          <p:cNvPr id="38919" name="Rectangle 3">
            <a:extLst>
              <a:ext uri="{FF2B5EF4-FFF2-40B4-BE49-F238E27FC236}">
                <a16:creationId xmlns:a16="http://schemas.microsoft.com/office/drawing/2014/main" id="{CECC84A9-23EF-4949-88B9-2B48E28717C5}"/>
              </a:ext>
            </a:extLst>
          </p:cNvPr>
          <p:cNvSpPr>
            <a:spLocks noChangeArrowheads="1"/>
          </p:cNvSpPr>
          <p:nvPr/>
        </p:nvSpPr>
        <p:spPr bwMode="auto">
          <a:xfrm>
            <a:off x="377825" y="1708150"/>
            <a:ext cx="111252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000">
                <a:latin typeface="Times New Roman" panose="02020603050405020304" pitchFamily="18" charset="0"/>
                <a:cs typeface="Times New Roman" panose="02020603050405020304" pitchFamily="18" charset="0"/>
              </a:rPr>
              <a:t>The </a:t>
            </a:r>
            <a:r>
              <a:rPr lang="en-US" altLang="en-US" sz="2000" b="1">
                <a:latin typeface="Times New Roman" panose="02020603050405020304" pitchFamily="18" charset="0"/>
                <a:cs typeface="Times New Roman" panose="02020603050405020304" pitchFamily="18" charset="0"/>
              </a:rPr>
              <a:t>Multi Skin Cancer Classification and Segmentation</a:t>
            </a:r>
            <a:r>
              <a:rPr lang="en-US" altLang="en-US" sz="2000">
                <a:latin typeface="Times New Roman" panose="02020603050405020304" pitchFamily="18" charset="0"/>
                <a:cs typeface="Times New Roman" panose="02020603050405020304" pitchFamily="18" charset="0"/>
              </a:rPr>
              <a:t> system has successfully demonstrated the potential of artificial intelligence in transforming skin cancer detection. By integrating advanced deep learning models such as </a:t>
            </a:r>
            <a:r>
              <a:rPr lang="en-US" altLang="en-US" sz="2000" b="1">
                <a:latin typeface="Times New Roman" panose="02020603050405020304" pitchFamily="18" charset="0"/>
                <a:cs typeface="Times New Roman" panose="02020603050405020304" pitchFamily="18" charset="0"/>
              </a:rPr>
              <a:t>CNN</a:t>
            </a:r>
            <a:r>
              <a:rPr lang="en-US" altLang="en-US" sz="2000">
                <a:latin typeface="Times New Roman" panose="02020603050405020304" pitchFamily="18" charset="0"/>
                <a:cs typeface="Times New Roman" panose="02020603050405020304" pitchFamily="18" charset="0"/>
              </a:rPr>
              <a:t> for classification and </a:t>
            </a:r>
            <a:r>
              <a:rPr lang="en-US" altLang="en-US" sz="2000" b="1">
                <a:latin typeface="Times New Roman" panose="02020603050405020304" pitchFamily="18" charset="0"/>
                <a:cs typeface="Times New Roman" panose="02020603050405020304" pitchFamily="18" charset="0"/>
              </a:rPr>
              <a:t>U-Net++</a:t>
            </a:r>
            <a:r>
              <a:rPr lang="en-US" altLang="en-US" sz="2000">
                <a:latin typeface="Times New Roman" panose="02020603050405020304" pitchFamily="18" charset="0"/>
                <a:cs typeface="Times New Roman" panose="02020603050405020304" pitchFamily="18" charset="0"/>
              </a:rPr>
              <a:t> for segmentation, the system provides accurate, real-time analysis of skin lesions, offering immediate feedback to users.</a:t>
            </a:r>
          </a:p>
          <a:p>
            <a:pPr>
              <a:spcBef>
                <a:spcPct val="0"/>
              </a:spcBef>
            </a:pPr>
            <a:endParaRPr lang="en-US" altLang="en-US" sz="2000">
              <a:latin typeface="Times New Roman" panose="02020603050405020304" pitchFamily="18" charset="0"/>
              <a:cs typeface="Times New Roman" panose="02020603050405020304" pitchFamily="18" charset="0"/>
            </a:endParaRPr>
          </a:p>
          <a:p>
            <a:pPr>
              <a:spcBef>
                <a:spcPct val="0"/>
              </a:spcBef>
            </a:pPr>
            <a:r>
              <a:rPr lang="en-US" altLang="en-US" sz="2000">
                <a:latin typeface="Times New Roman" panose="02020603050405020304" pitchFamily="18" charset="0"/>
                <a:cs typeface="Times New Roman" panose="02020603050405020304" pitchFamily="18" charset="0"/>
              </a:rPr>
              <a:t>Key features such as </a:t>
            </a:r>
            <a:r>
              <a:rPr lang="en-US" altLang="en-US" sz="2000" b="1">
                <a:latin typeface="Times New Roman" panose="02020603050405020304" pitchFamily="18" charset="0"/>
                <a:cs typeface="Times New Roman" panose="02020603050405020304" pitchFamily="18" charset="0"/>
              </a:rPr>
              <a:t>real-time camera capture</a:t>
            </a:r>
            <a:r>
              <a:rPr lang="en-US" altLang="en-US" sz="2000">
                <a:latin typeface="Times New Roman" panose="02020603050405020304" pitchFamily="18" charset="0"/>
                <a:cs typeface="Times New Roman" panose="02020603050405020304" pitchFamily="18" charset="0"/>
              </a:rPr>
              <a:t>, </a:t>
            </a:r>
            <a:r>
              <a:rPr lang="en-US" altLang="en-US" sz="2000" b="1">
                <a:latin typeface="Times New Roman" panose="02020603050405020304" pitchFamily="18" charset="0"/>
                <a:cs typeface="Times New Roman" panose="02020603050405020304" pitchFamily="18" charset="0"/>
              </a:rPr>
              <a:t>image upload functionality</a:t>
            </a:r>
            <a:r>
              <a:rPr lang="en-US" altLang="en-US" sz="2000">
                <a:latin typeface="Times New Roman" panose="02020603050405020304" pitchFamily="18" charset="0"/>
                <a:cs typeface="Times New Roman" panose="02020603050405020304" pitchFamily="18" charset="0"/>
              </a:rPr>
              <a:t>, </a:t>
            </a:r>
            <a:r>
              <a:rPr lang="en-US" altLang="en-US" sz="2000" b="1">
                <a:latin typeface="Times New Roman" panose="02020603050405020304" pitchFamily="18" charset="0"/>
                <a:cs typeface="Times New Roman" panose="02020603050405020304" pitchFamily="18" charset="0"/>
              </a:rPr>
              <a:t>chatbot integration</a:t>
            </a:r>
            <a:r>
              <a:rPr lang="en-US" altLang="en-US" sz="2000">
                <a:latin typeface="Times New Roman" panose="02020603050405020304" pitchFamily="18" charset="0"/>
                <a:cs typeface="Times New Roman" panose="02020603050405020304" pitchFamily="18" charset="0"/>
              </a:rPr>
              <a:t>, and </a:t>
            </a:r>
            <a:r>
              <a:rPr lang="en-US" altLang="en-US" sz="2000" b="1">
                <a:latin typeface="Times New Roman" panose="02020603050405020304" pitchFamily="18" charset="0"/>
                <a:cs typeface="Times New Roman" panose="02020603050405020304" pitchFamily="18" charset="0"/>
              </a:rPr>
              <a:t>appointment booking</a:t>
            </a:r>
            <a:r>
              <a:rPr lang="en-US" altLang="en-US" sz="2000">
                <a:latin typeface="Times New Roman" panose="02020603050405020304" pitchFamily="18" charset="0"/>
                <a:cs typeface="Times New Roman" panose="02020603050405020304" pitchFamily="18" charset="0"/>
              </a:rPr>
              <a:t> enhance the user experience, making the platform not only a diagnostic tool but also a complete resource for skin health management. </a:t>
            </a:r>
            <a:r>
              <a:rPr lang="en-US" altLang="en-US" sz="2000" b="1">
                <a:latin typeface="Times New Roman" panose="02020603050405020304" pitchFamily="18" charset="0"/>
                <a:cs typeface="Times New Roman" panose="02020603050405020304" pitchFamily="18" charset="0"/>
              </a:rPr>
              <a:t>Multi-language support</a:t>
            </a:r>
            <a:r>
              <a:rPr lang="en-US" altLang="en-US" sz="2000">
                <a:latin typeface="Times New Roman" panose="02020603050405020304" pitchFamily="18" charset="0"/>
                <a:cs typeface="Times New Roman" panose="02020603050405020304" pitchFamily="18" charset="0"/>
              </a:rPr>
              <a:t> ensures the system is accessible to a global audience, breaking down barriers for users worldwide.</a:t>
            </a:r>
          </a:p>
          <a:p>
            <a:pPr>
              <a:spcBef>
                <a:spcPct val="0"/>
              </a:spcBef>
            </a:pPr>
            <a:endParaRPr lang="en-US" altLang="en-US" sz="2000">
              <a:latin typeface="Times New Roman" panose="02020603050405020304" pitchFamily="18" charset="0"/>
              <a:cs typeface="Times New Roman" panose="02020603050405020304" pitchFamily="18" charset="0"/>
            </a:endParaRPr>
          </a:p>
          <a:p>
            <a:pPr>
              <a:spcBef>
                <a:spcPct val="0"/>
              </a:spcBef>
            </a:pPr>
            <a:r>
              <a:rPr lang="en-US" altLang="en-US" sz="2000">
                <a:latin typeface="Times New Roman" panose="02020603050405020304" pitchFamily="18" charset="0"/>
                <a:cs typeface="Times New Roman" panose="02020603050405020304" pitchFamily="18" charset="0"/>
              </a:rPr>
              <a:t>The successful implementation of this project has the potential to significantly improve early detection rates, enabling more people to seek timely medical consultation. By continuously improving the system with user feedback and ongoing advancements in AI, the platform can play a key role in reducing skin cancer mortality and improving overall skin health.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6">
            <a:extLst>
              <a:ext uri="{FF2B5EF4-FFF2-40B4-BE49-F238E27FC236}">
                <a16:creationId xmlns:a16="http://schemas.microsoft.com/office/drawing/2014/main" id="{3A1F4649-7881-CD54-8C8B-B34BE9E121FA}"/>
              </a:ext>
            </a:extLst>
          </p:cNvPr>
          <p:cNvSpPr txBox="1">
            <a:spLocks noChangeArrowheads="1"/>
          </p:cNvSpPr>
          <p:nvPr/>
        </p:nvSpPr>
        <p:spPr bwMode="auto">
          <a:xfrm>
            <a:off x="358775" y="1328738"/>
            <a:ext cx="11160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200" b="1">
                <a:latin typeface="Times New Roman" panose="02020603050405020304" pitchFamily="18" charset="0"/>
                <a:cs typeface="Times New Roman" panose="02020603050405020304" pitchFamily="18" charset="0"/>
              </a:rPr>
              <a:t>Problem Statement :</a:t>
            </a:r>
            <a:endParaRPr lang="en-US" altLang="en-US" sz="2200">
              <a:latin typeface="Times New Roman" panose="02020603050405020304" pitchFamily="18" charset="0"/>
              <a:cs typeface="Times New Roman" panose="02020603050405020304" pitchFamily="18" charset="0"/>
            </a:endParaRPr>
          </a:p>
        </p:txBody>
      </p:sp>
      <p:sp>
        <p:nvSpPr>
          <p:cNvPr id="9219" name="Rectangle 7">
            <a:extLst>
              <a:ext uri="{FF2B5EF4-FFF2-40B4-BE49-F238E27FC236}">
                <a16:creationId xmlns:a16="http://schemas.microsoft.com/office/drawing/2014/main" id="{617A3635-9DBB-410F-DBC2-695F21AFBD9C}"/>
              </a:ext>
            </a:extLst>
          </p:cNvPr>
          <p:cNvSpPr>
            <a:spLocks noChangeArrowheads="1"/>
          </p:cNvSpPr>
          <p:nvPr/>
        </p:nvSpPr>
        <p:spPr bwMode="auto">
          <a:xfrm>
            <a:off x="358775" y="1889125"/>
            <a:ext cx="11342688"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Times New Roman" panose="02020603050405020304" pitchFamily="18" charset="0"/>
                <a:cs typeface="Times New Roman" panose="02020603050405020304" pitchFamily="18" charset="0"/>
              </a:rPr>
              <a:t>Skin cancer is a major global health concern, with early detection playing a critical role in improving survival rates. However, traditional diagnostic methods are often time-consuming and prone to human error. There is a lack of accessible and efficient tools for self-screening, especially in regions with limited access to dermatologists or healthcare resources.</a:t>
            </a:r>
          </a:p>
          <a:p>
            <a:pPr>
              <a:spcBef>
                <a:spcPct val="0"/>
              </a:spcBef>
              <a:buFontTx/>
              <a:buNone/>
            </a:pPr>
            <a:endParaRPr lang="en-US" altLang="en-US" sz="2000">
              <a:latin typeface="Times New Roman" panose="02020603050405020304" pitchFamily="18" charset="0"/>
              <a:cs typeface="Times New Roman" panose="02020603050405020304" pitchFamily="18" charset="0"/>
            </a:endParaRPr>
          </a:p>
          <a:p>
            <a:pPr>
              <a:spcBef>
                <a:spcPct val="0"/>
              </a:spcBef>
              <a:buFontTx/>
              <a:buNone/>
            </a:pPr>
            <a:r>
              <a:rPr lang="en-US" altLang="en-US" sz="2000">
                <a:latin typeface="Times New Roman" panose="02020603050405020304" pitchFamily="18" charset="0"/>
                <a:cs typeface="Times New Roman" panose="02020603050405020304" pitchFamily="18" charset="0"/>
              </a:rPr>
              <a:t>Additionally, most existing solutions rely on manual assessments, which can be subjective and inconsistent. With the increasing demand for quick, reliable, and accurate skin cancer detection, there is a need for a system that can:</a:t>
            </a:r>
          </a:p>
          <a:p>
            <a:pPr>
              <a:spcBef>
                <a:spcPct val="0"/>
              </a:spcBef>
              <a:buFontTx/>
              <a:buNone/>
            </a:pPr>
            <a:endParaRPr lang="en-US" altLang="en-US" sz="2000">
              <a:latin typeface="Times New Roman" panose="02020603050405020304" pitchFamily="18" charset="0"/>
              <a:cs typeface="Times New Roman" panose="02020603050405020304" pitchFamily="18" charset="0"/>
            </a:endParaRPr>
          </a:p>
          <a:p>
            <a:pPr>
              <a:spcBef>
                <a:spcPct val="0"/>
              </a:spcBef>
            </a:pPr>
            <a:r>
              <a:rPr lang="en-US" altLang="en-US" sz="2000">
                <a:latin typeface="Times New Roman" panose="02020603050405020304" pitchFamily="18" charset="0"/>
                <a:cs typeface="Times New Roman" panose="02020603050405020304" pitchFamily="18" charset="0"/>
              </a:rPr>
              <a:t>Automate skin cancer classification and segmentation</a:t>
            </a:r>
          </a:p>
          <a:p>
            <a:pPr>
              <a:spcBef>
                <a:spcPct val="0"/>
              </a:spcBef>
            </a:pPr>
            <a:r>
              <a:rPr lang="en-US" altLang="en-US" sz="2000">
                <a:latin typeface="Times New Roman" panose="02020603050405020304" pitchFamily="18" charset="0"/>
                <a:cs typeface="Times New Roman" panose="02020603050405020304" pitchFamily="18" charset="0"/>
              </a:rPr>
              <a:t>Provide real-time feedback for users</a:t>
            </a:r>
          </a:p>
          <a:p>
            <a:pPr>
              <a:spcBef>
                <a:spcPct val="0"/>
              </a:spcBef>
            </a:pPr>
            <a:r>
              <a:rPr lang="en-US" altLang="en-US" sz="2000">
                <a:latin typeface="Times New Roman" panose="02020603050405020304" pitchFamily="18" charset="0"/>
                <a:cs typeface="Times New Roman" panose="02020603050405020304" pitchFamily="18" charset="0"/>
              </a:rPr>
              <a:t>Ensure accessibility for diverse populations via multi-language support</a:t>
            </a:r>
          </a:p>
          <a:p>
            <a:pPr>
              <a:spcBef>
                <a:spcPct val="0"/>
              </a:spcBef>
            </a:pPr>
            <a:r>
              <a:rPr lang="en-US" altLang="en-US" sz="2000">
                <a:latin typeface="Times New Roman" panose="02020603050405020304" pitchFamily="18" charset="0"/>
                <a:cs typeface="Times New Roman" panose="02020603050405020304" pitchFamily="18" charset="0"/>
              </a:rPr>
              <a:t>Facilitate easy access to medical professionals through appointment booking systems</a:t>
            </a:r>
          </a:p>
        </p:txBody>
      </p:sp>
      <p:sp>
        <p:nvSpPr>
          <p:cNvPr id="9" name="Rectangle 8">
            <a:extLst>
              <a:ext uri="{FF2B5EF4-FFF2-40B4-BE49-F238E27FC236}">
                <a16:creationId xmlns:a16="http://schemas.microsoft.com/office/drawing/2014/main" id="{660A00A5-0768-0D5A-B010-C5B004687115}"/>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 name="Rectangle 9">
            <a:extLst>
              <a:ext uri="{FF2B5EF4-FFF2-40B4-BE49-F238E27FC236}">
                <a16:creationId xmlns:a16="http://schemas.microsoft.com/office/drawing/2014/main" id="{BE2678D9-C0F3-C988-ABB8-13DE3FC33650}"/>
              </a:ext>
            </a:extLst>
          </p:cNvPr>
          <p:cNvSpPr/>
          <p:nvPr/>
        </p:nvSpPr>
        <p:spPr>
          <a:xfrm>
            <a:off x="2195513" y="6526213"/>
            <a:ext cx="907415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222" name="TextBox 10">
            <a:extLst>
              <a:ext uri="{FF2B5EF4-FFF2-40B4-BE49-F238E27FC236}">
                <a16:creationId xmlns:a16="http://schemas.microsoft.com/office/drawing/2014/main" id="{46A59A84-48F1-D1A1-801F-5328C8008B8D}"/>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9223" name="TextBox 11">
            <a:extLst>
              <a:ext uri="{FF2B5EF4-FFF2-40B4-BE49-F238E27FC236}">
                <a16:creationId xmlns:a16="http://schemas.microsoft.com/office/drawing/2014/main" id="{CAEF8848-6630-E17D-166C-CA3077B93465}"/>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a:extLst>
              <a:ext uri="{FF2B5EF4-FFF2-40B4-BE49-F238E27FC236}">
                <a16:creationId xmlns:a16="http://schemas.microsoft.com/office/drawing/2014/main" id="{8951F32A-9730-168C-39EB-A9C3B543E398}"/>
              </a:ext>
            </a:extLst>
          </p:cNvPr>
          <p:cNvSpPr txBox="1">
            <a:spLocks noChangeArrowheads="1"/>
          </p:cNvSpPr>
          <p:nvPr/>
        </p:nvSpPr>
        <p:spPr bwMode="auto">
          <a:xfrm>
            <a:off x="755650" y="1198563"/>
            <a:ext cx="95773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200" b="1">
                <a:latin typeface="Times New Roman" panose="02020603050405020304" pitchFamily="18" charset="0"/>
                <a:cs typeface="Times New Roman" panose="02020603050405020304" pitchFamily="18" charset="0"/>
              </a:rPr>
              <a:t>Project Overview :</a:t>
            </a:r>
          </a:p>
        </p:txBody>
      </p:sp>
      <p:sp>
        <p:nvSpPr>
          <p:cNvPr id="10243" name="TextBox 2">
            <a:extLst>
              <a:ext uri="{FF2B5EF4-FFF2-40B4-BE49-F238E27FC236}">
                <a16:creationId xmlns:a16="http://schemas.microsoft.com/office/drawing/2014/main" id="{A3490EF3-FE85-1694-A077-02765464243B}"/>
              </a:ext>
            </a:extLst>
          </p:cNvPr>
          <p:cNvSpPr txBox="1">
            <a:spLocks noChangeArrowheads="1"/>
          </p:cNvSpPr>
          <p:nvPr/>
        </p:nvSpPr>
        <p:spPr bwMode="auto">
          <a:xfrm>
            <a:off x="447675" y="1601788"/>
            <a:ext cx="109855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Times New Roman" panose="02020603050405020304" pitchFamily="18" charset="0"/>
                <a:cs typeface="Times New Roman" panose="02020603050405020304" pitchFamily="18" charset="0"/>
              </a:rPr>
              <a:t>This project introduces a comprehensive system for </a:t>
            </a:r>
            <a:r>
              <a:rPr lang="en-US" altLang="en-US" sz="1800" b="1">
                <a:latin typeface="Times New Roman" panose="02020603050405020304" pitchFamily="18" charset="0"/>
                <a:cs typeface="Times New Roman" panose="02020603050405020304" pitchFamily="18" charset="0"/>
              </a:rPr>
              <a:t>Multi Skin Cancer Classification and Segmentation</a:t>
            </a:r>
            <a:r>
              <a:rPr lang="en-US" altLang="en-US" sz="1800">
                <a:latin typeface="Times New Roman" panose="02020603050405020304" pitchFamily="18" charset="0"/>
                <a:cs typeface="Times New Roman" panose="02020603050405020304" pitchFamily="18" charset="0"/>
              </a:rPr>
              <a:t>, aimed at automating the detection and classification of skin cancer. The system integrates advanced </a:t>
            </a:r>
            <a:r>
              <a:rPr lang="en-US" altLang="en-US" sz="1800" b="1">
                <a:latin typeface="Times New Roman" panose="02020603050405020304" pitchFamily="18" charset="0"/>
                <a:cs typeface="Times New Roman" panose="02020603050405020304" pitchFamily="18" charset="0"/>
              </a:rPr>
              <a:t>deep learning models</a:t>
            </a:r>
            <a:r>
              <a:rPr lang="en-US" altLang="en-US" sz="1800">
                <a:latin typeface="Times New Roman" panose="02020603050405020304" pitchFamily="18" charset="0"/>
                <a:cs typeface="Times New Roman" panose="02020603050405020304" pitchFamily="18" charset="0"/>
              </a:rPr>
              <a:t> (CNN for classification and U-Net++ for segmentation) to accurately analyze skin lesions.</a:t>
            </a:r>
          </a:p>
          <a:p>
            <a:pPr>
              <a:spcBef>
                <a:spcPct val="0"/>
              </a:spcBef>
              <a:buFontTx/>
              <a:buNone/>
            </a:pPr>
            <a:endParaRPr lang="en-US" altLang="en-US" sz="1800">
              <a:latin typeface="Times New Roman" panose="02020603050405020304" pitchFamily="18" charset="0"/>
              <a:cs typeface="Times New Roman" panose="02020603050405020304" pitchFamily="18" charset="0"/>
            </a:endParaRPr>
          </a:p>
          <a:p>
            <a:pPr>
              <a:spcBef>
                <a:spcPct val="0"/>
              </a:spcBef>
              <a:buFontTx/>
              <a:buNone/>
            </a:pPr>
            <a:r>
              <a:rPr lang="en-US" altLang="en-US" sz="1800" b="1">
                <a:latin typeface="Times New Roman" panose="02020603050405020304" pitchFamily="18" charset="0"/>
                <a:cs typeface="Times New Roman" panose="02020603050405020304" pitchFamily="18" charset="0"/>
              </a:rPr>
              <a:t>Key features include:</a:t>
            </a:r>
            <a:endParaRPr lang="en-US" altLang="en-US" sz="2000" b="1">
              <a:latin typeface="Times New Roman" panose="02020603050405020304" pitchFamily="18" charset="0"/>
              <a:cs typeface="Times New Roman" panose="02020603050405020304" pitchFamily="18" charset="0"/>
            </a:endParaRPr>
          </a:p>
          <a:p>
            <a:pPr>
              <a:spcBef>
                <a:spcPct val="0"/>
              </a:spcBef>
            </a:pPr>
            <a:r>
              <a:rPr lang="en-US" altLang="en-US" sz="2000" b="1">
                <a:latin typeface="Times New Roman" panose="02020603050405020304" pitchFamily="18" charset="0"/>
                <a:cs typeface="Times New Roman" panose="02020603050405020304" pitchFamily="18" charset="0"/>
              </a:rPr>
              <a:t>Real-Time Detection</a:t>
            </a:r>
            <a:r>
              <a:rPr lang="en-US" altLang="en-US" sz="2000">
                <a:latin typeface="Times New Roman" panose="02020603050405020304" pitchFamily="18" charset="0"/>
                <a:cs typeface="Times New Roman" panose="02020603050405020304" pitchFamily="18" charset="0"/>
              </a:rPr>
              <a:t>: Allows users to capture and analyze skin lesions instantly through their device's camera.</a:t>
            </a:r>
          </a:p>
          <a:p>
            <a:pPr>
              <a:spcBef>
                <a:spcPct val="0"/>
              </a:spcBef>
            </a:pPr>
            <a:r>
              <a:rPr lang="en-US" altLang="en-US" sz="2000" b="1">
                <a:latin typeface="Times New Roman" panose="02020603050405020304" pitchFamily="18" charset="0"/>
                <a:cs typeface="Times New Roman" panose="02020603050405020304" pitchFamily="18" charset="0"/>
              </a:rPr>
              <a:t>Image Upload Functionality</a:t>
            </a:r>
            <a:r>
              <a:rPr lang="en-US" altLang="en-US" sz="2000">
                <a:latin typeface="Times New Roman" panose="02020603050405020304" pitchFamily="18" charset="0"/>
                <a:cs typeface="Times New Roman" panose="02020603050405020304" pitchFamily="18" charset="0"/>
              </a:rPr>
              <a:t>: Enables users to upload high-quality images for more detailed analysis.</a:t>
            </a:r>
          </a:p>
          <a:p>
            <a:pPr>
              <a:spcBef>
                <a:spcPct val="0"/>
              </a:spcBef>
            </a:pPr>
            <a:r>
              <a:rPr lang="en-US" altLang="en-US" sz="2000" b="1">
                <a:latin typeface="Times New Roman" panose="02020603050405020304" pitchFamily="18" charset="0"/>
                <a:cs typeface="Times New Roman" panose="02020603050405020304" pitchFamily="18" charset="0"/>
              </a:rPr>
              <a:t>Chatbot Assistance</a:t>
            </a:r>
            <a:r>
              <a:rPr lang="en-US" altLang="en-US" sz="2000">
                <a:latin typeface="Times New Roman" panose="02020603050405020304" pitchFamily="18" charset="0"/>
                <a:cs typeface="Times New Roman" panose="02020603050405020304" pitchFamily="18" charset="0"/>
              </a:rPr>
              <a:t>: Provides instant skin health advice and guidance on whether to seek medical attention.</a:t>
            </a:r>
          </a:p>
          <a:p>
            <a:pPr>
              <a:spcBef>
                <a:spcPct val="0"/>
              </a:spcBef>
            </a:pPr>
            <a:r>
              <a:rPr lang="en-US" altLang="en-US" sz="2000" b="1">
                <a:latin typeface="Times New Roman" panose="02020603050405020304" pitchFamily="18" charset="0"/>
                <a:cs typeface="Times New Roman" panose="02020603050405020304" pitchFamily="18" charset="0"/>
              </a:rPr>
              <a:t>Appointment Booking</a:t>
            </a:r>
            <a:r>
              <a:rPr lang="en-US" altLang="en-US" sz="2000">
                <a:latin typeface="Times New Roman" panose="02020603050405020304" pitchFamily="18" charset="0"/>
                <a:cs typeface="Times New Roman" panose="02020603050405020304" pitchFamily="18" charset="0"/>
              </a:rPr>
              <a:t>: Facilitates the scheduling of dermatology appointments directly from the platform.</a:t>
            </a:r>
          </a:p>
          <a:p>
            <a:pPr>
              <a:spcBef>
                <a:spcPct val="0"/>
              </a:spcBef>
            </a:pPr>
            <a:r>
              <a:rPr lang="en-US" altLang="en-US" sz="2000" b="1">
                <a:latin typeface="Times New Roman" panose="02020603050405020304" pitchFamily="18" charset="0"/>
                <a:cs typeface="Times New Roman" panose="02020603050405020304" pitchFamily="18" charset="0"/>
              </a:rPr>
              <a:t>Multi-Language Support</a:t>
            </a:r>
            <a:r>
              <a:rPr lang="en-US" altLang="en-US" sz="2000">
                <a:latin typeface="Times New Roman" panose="02020603050405020304" pitchFamily="18" charset="0"/>
                <a:cs typeface="Times New Roman" panose="02020603050405020304" pitchFamily="18" charset="0"/>
              </a:rPr>
              <a:t>: Ensures accessibility to a global audience by offering the platform in various languages.</a:t>
            </a:r>
          </a:p>
          <a:p>
            <a:pPr>
              <a:spcBef>
                <a:spcPct val="0"/>
              </a:spcBef>
              <a:buFontTx/>
              <a:buNone/>
            </a:pPr>
            <a:r>
              <a:rPr lang="en-US" altLang="en-US" sz="2000">
                <a:latin typeface="Times New Roman" panose="02020603050405020304" pitchFamily="18" charset="0"/>
                <a:cs typeface="Times New Roman" panose="02020603050405020304" pitchFamily="18" charset="0"/>
              </a:rPr>
              <a:t>The system aims to improve accessibility, reduce diagnostic errors, and provide users with quick feedback on potential skin health concerns.</a:t>
            </a:r>
          </a:p>
        </p:txBody>
      </p:sp>
      <p:sp>
        <p:nvSpPr>
          <p:cNvPr id="4" name="Rectangle 3">
            <a:extLst>
              <a:ext uri="{FF2B5EF4-FFF2-40B4-BE49-F238E27FC236}">
                <a16:creationId xmlns:a16="http://schemas.microsoft.com/office/drawing/2014/main" id="{002D5D6D-EFCD-DA37-DE11-6F2E41895F7F}"/>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Rectangle 4">
            <a:extLst>
              <a:ext uri="{FF2B5EF4-FFF2-40B4-BE49-F238E27FC236}">
                <a16:creationId xmlns:a16="http://schemas.microsoft.com/office/drawing/2014/main" id="{D5CC83CC-2F95-2C46-F170-3DE61FB87E39}"/>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246" name="TextBox 5">
            <a:extLst>
              <a:ext uri="{FF2B5EF4-FFF2-40B4-BE49-F238E27FC236}">
                <a16:creationId xmlns:a16="http://schemas.microsoft.com/office/drawing/2014/main" id="{3443D431-8D87-D2F2-AA4C-4990A158DC76}"/>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10247" name="TextBox 6">
            <a:extLst>
              <a:ext uri="{FF2B5EF4-FFF2-40B4-BE49-F238E27FC236}">
                <a16:creationId xmlns:a16="http://schemas.microsoft.com/office/drawing/2014/main" id="{98750FF2-CF0F-72CB-EBFE-1F48EEFDB444}"/>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2">
            <a:extLst>
              <a:ext uri="{FF2B5EF4-FFF2-40B4-BE49-F238E27FC236}">
                <a16:creationId xmlns:a16="http://schemas.microsoft.com/office/drawing/2014/main" id="{2AEAF988-A8DC-2CD8-D96D-93BB7965ABCA}"/>
              </a:ext>
            </a:extLst>
          </p:cNvPr>
          <p:cNvSpPr txBox="1">
            <a:spLocks noChangeArrowheads="1"/>
          </p:cNvSpPr>
          <p:nvPr/>
        </p:nvSpPr>
        <p:spPr bwMode="auto">
          <a:xfrm>
            <a:off x="395288" y="1557338"/>
            <a:ext cx="9290050"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200" b="1">
                <a:latin typeface="Times New Roman" panose="02020603050405020304" pitchFamily="18" charset="0"/>
                <a:cs typeface="Times New Roman" panose="02020603050405020304" pitchFamily="18" charset="0"/>
              </a:rPr>
              <a:t>Project Objectives :</a:t>
            </a:r>
          </a:p>
          <a:p>
            <a:pPr algn="just">
              <a:spcBef>
                <a:spcPct val="0"/>
              </a:spcBef>
              <a:buFontTx/>
              <a:buNone/>
            </a:pPr>
            <a:endParaRPr lang="en-US" altLang="en-US" sz="1800" b="1">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800">
                <a:latin typeface="Times New Roman" panose="02020603050405020304" pitchFamily="18" charset="0"/>
                <a:cs typeface="Times New Roman" panose="02020603050405020304" pitchFamily="18" charset="0"/>
              </a:rPr>
              <a:t>The primary objectives of the </a:t>
            </a:r>
            <a:r>
              <a:rPr lang="en-US" altLang="en-US" sz="1800" b="1">
                <a:latin typeface="Times New Roman" panose="02020603050405020304" pitchFamily="18" charset="0"/>
                <a:cs typeface="Times New Roman" panose="02020603050405020304" pitchFamily="18" charset="0"/>
              </a:rPr>
              <a:t>Multi Skin Cancer Classification and Segmentation</a:t>
            </a:r>
            <a:r>
              <a:rPr lang="en-US" altLang="en-US" sz="1800">
                <a:latin typeface="Times New Roman" panose="02020603050405020304" pitchFamily="18" charset="0"/>
                <a:cs typeface="Times New Roman" panose="02020603050405020304" pitchFamily="18" charset="0"/>
              </a:rPr>
              <a:t> project are:</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Early Detection of Skin Cancer</a:t>
            </a:r>
            <a:r>
              <a:rPr lang="en-US" altLang="en-US" sz="1800">
                <a:latin typeface="Times New Roman" panose="02020603050405020304" pitchFamily="18" charset="0"/>
                <a:cs typeface="Times New Roman" panose="02020603050405020304" pitchFamily="18" charset="0"/>
              </a:rPr>
              <a:t>: Provide an automated solution for detecting and classifying skin cancer at an early stage using deep learning techniques.</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Accurate Classification and Segmentation</a:t>
            </a:r>
            <a:r>
              <a:rPr lang="en-US" altLang="en-US" sz="1800">
                <a:latin typeface="Times New Roman" panose="02020603050405020304" pitchFamily="18" charset="0"/>
                <a:cs typeface="Times New Roman" panose="02020603050405020304" pitchFamily="18" charset="0"/>
              </a:rPr>
              <a:t>: Implement CNN for skin cancer classification and U-Net++ for precise segmentation of skin lesions, ensuring reliable results.</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Real-Time Feedback</a:t>
            </a:r>
            <a:r>
              <a:rPr lang="en-US" altLang="en-US" sz="1800">
                <a:latin typeface="Times New Roman" panose="02020603050405020304" pitchFamily="18" charset="0"/>
                <a:cs typeface="Times New Roman" panose="02020603050405020304" pitchFamily="18" charset="0"/>
              </a:rPr>
              <a:t>: Offer real-time analysis of skin lesions through camera capture, allowing users to instantly assess potential risks.</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User Accessibility</a:t>
            </a:r>
            <a:r>
              <a:rPr lang="en-US" altLang="en-US" sz="1800">
                <a:latin typeface="Times New Roman" panose="02020603050405020304" pitchFamily="18" charset="0"/>
                <a:cs typeface="Times New Roman" panose="02020603050405020304" pitchFamily="18" charset="0"/>
              </a:rPr>
              <a:t>: Ensure the platform is accessible to a global audience by incorporating multi-language support and a user-friendly interface.</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Enhance Healthcare Access</a:t>
            </a:r>
            <a:r>
              <a:rPr lang="en-US" altLang="en-US" sz="1800">
                <a:latin typeface="Times New Roman" panose="02020603050405020304" pitchFamily="18" charset="0"/>
                <a:cs typeface="Times New Roman" panose="02020603050405020304" pitchFamily="18" charset="0"/>
              </a:rPr>
              <a:t>: Integrate appointment booking functionality for seamless access to dermatologists and healthcare professionals.</a:t>
            </a:r>
          </a:p>
          <a:p>
            <a:pPr>
              <a:buFont typeface="Calibri" panose="020F0502020204030204" pitchFamily="34" charset="0"/>
              <a:buAutoNum type="arabicPeriod"/>
            </a:pPr>
            <a:r>
              <a:rPr lang="en-US" altLang="en-US" sz="1800" b="1">
                <a:latin typeface="Times New Roman" panose="02020603050405020304" pitchFamily="18" charset="0"/>
                <a:cs typeface="Times New Roman" panose="02020603050405020304" pitchFamily="18" charset="0"/>
              </a:rPr>
              <a:t>Improve Skin Cancer Awareness</a:t>
            </a:r>
            <a:r>
              <a:rPr lang="en-US" altLang="en-US" sz="1800">
                <a:latin typeface="Times New Roman" panose="02020603050405020304" pitchFamily="18" charset="0"/>
                <a:cs typeface="Times New Roman" panose="02020603050405020304" pitchFamily="18" charset="0"/>
              </a:rPr>
              <a:t>: Provide valuable information on skin cancer prevention, risk factors, and treatment options through integrated chatbot assistance.</a:t>
            </a:r>
          </a:p>
        </p:txBody>
      </p:sp>
      <p:sp>
        <p:nvSpPr>
          <p:cNvPr id="2" name="Rectangle 1">
            <a:extLst>
              <a:ext uri="{FF2B5EF4-FFF2-40B4-BE49-F238E27FC236}">
                <a16:creationId xmlns:a16="http://schemas.microsoft.com/office/drawing/2014/main" id="{C2F19D11-1412-2B7E-5592-D1CF2999355C}"/>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D8E5E207-121A-CE81-AC19-4CAF3445CFA3}"/>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269" name="TextBox 3">
            <a:extLst>
              <a:ext uri="{FF2B5EF4-FFF2-40B4-BE49-F238E27FC236}">
                <a16:creationId xmlns:a16="http://schemas.microsoft.com/office/drawing/2014/main" id="{66518724-E339-599E-AE6F-748152942644}"/>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11270" name="TextBox 4">
            <a:extLst>
              <a:ext uri="{FF2B5EF4-FFF2-40B4-BE49-F238E27FC236}">
                <a16:creationId xmlns:a16="http://schemas.microsoft.com/office/drawing/2014/main" id="{307B4D4C-FD00-208E-99DB-1BDF81C179A4}"/>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2">
            <a:extLst>
              <a:ext uri="{FF2B5EF4-FFF2-40B4-BE49-F238E27FC236}">
                <a16:creationId xmlns:a16="http://schemas.microsoft.com/office/drawing/2014/main" id="{9108DBB2-8E90-B64A-3D4A-4B60BFEA8B22}"/>
              </a:ext>
            </a:extLst>
          </p:cNvPr>
          <p:cNvSpPr txBox="1">
            <a:spLocks noChangeArrowheads="1"/>
          </p:cNvSpPr>
          <p:nvPr/>
        </p:nvSpPr>
        <p:spPr bwMode="auto">
          <a:xfrm>
            <a:off x="485775" y="1412875"/>
            <a:ext cx="10909300" cy="484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IN" altLang="en-US" sz="2200" b="1">
                <a:latin typeface="Times New Roman" panose="02020603050405020304" pitchFamily="18" charset="0"/>
                <a:cs typeface="Times New Roman" panose="02020603050405020304" pitchFamily="18" charset="0"/>
              </a:rPr>
              <a:t>Existing vs. Proposed Systems</a:t>
            </a:r>
          </a:p>
          <a:p>
            <a:pPr algn="just">
              <a:spcBef>
                <a:spcPct val="0"/>
              </a:spcBef>
              <a:buFontTx/>
              <a:buNone/>
            </a:pPr>
            <a:endParaRPr lang="en-IN" altLang="en-US" sz="2000" b="1">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800" b="1">
                <a:latin typeface="Times New Roman" panose="02020603050405020304" pitchFamily="18" charset="0"/>
                <a:cs typeface="Times New Roman" panose="02020603050405020304" pitchFamily="18" charset="0"/>
              </a:rPr>
              <a:t>Existing Systems:</a:t>
            </a:r>
          </a:p>
          <a:p>
            <a:r>
              <a:rPr lang="en-US" altLang="en-US" sz="1400" b="1">
                <a:latin typeface="Times New Roman" panose="02020603050405020304" pitchFamily="18" charset="0"/>
                <a:cs typeface="Times New Roman" panose="02020603050405020304" pitchFamily="18" charset="0"/>
              </a:rPr>
              <a:t>Manual Diagnosis</a:t>
            </a:r>
            <a:r>
              <a:rPr lang="en-US" altLang="en-US" sz="1400">
                <a:latin typeface="Times New Roman" panose="02020603050405020304" pitchFamily="18" charset="0"/>
                <a:cs typeface="Times New Roman" panose="02020603050405020304" pitchFamily="18" charset="0"/>
              </a:rPr>
              <a:t>: Skin cancer detection is often based on visual inspection by dermatologists, which can be subjective and prone to errors.</a:t>
            </a:r>
          </a:p>
          <a:p>
            <a:r>
              <a:rPr lang="en-US" altLang="en-US" sz="1400" b="1">
                <a:latin typeface="Times New Roman" panose="02020603050405020304" pitchFamily="18" charset="0"/>
                <a:cs typeface="Times New Roman" panose="02020603050405020304" pitchFamily="18" charset="0"/>
              </a:rPr>
              <a:t>Limited Accessibility</a:t>
            </a:r>
            <a:r>
              <a:rPr lang="en-US" altLang="en-US" sz="1400">
                <a:latin typeface="Times New Roman" panose="02020603050405020304" pitchFamily="18" charset="0"/>
                <a:cs typeface="Times New Roman" panose="02020603050405020304" pitchFamily="18" charset="0"/>
              </a:rPr>
              <a:t>: Many existing systems are not widely accessible to individuals in remote areas or without easy access to healthcare providers.</a:t>
            </a:r>
          </a:p>
          <a:p>
            <a:r>
              <a:rPr lang="en-US" altLang="en-US" sz="1400" b="1">
                <a:latin typeface="Times New Roman" panose="02020603050405020304" pitchFamily="18" charset="0"/>
                <a:cs typeface="Times New Roman" panose="02020603050405020304" pitchFamily="18" charset="0"/>
              </a:rPr>
              <a:t>Slow Diagnosis</a:t>
            </a:r>
            <a:r>
              <a:rPr lang="en-US" altLang="en-US" sz="1400">
                <a:latin typeface="Times New Roman" panose="02020603050405020304" pitchFamily="18" charset="0"/>
                <a:cs typeface="Times New Roman" panose="02020603050405020304" pitchFamily="18" charset="0"/>
              </a:rPr>
              <a:t>: Traditional methods require patients to visit dermatologists, wait for an appointment, and undergo tests, leading to delays in diagnosis.</a:t>
            </a:r>
          </a:p>
          <a:p>
            <a:r>
              <a:rPr lang="en-US" altLang="en-US" sz="1400" b="1">
                <a:latin typeface="Times New Roman" panose="02020603050405020304" pitchFamily="18" charset="0"/>
                <a:cs typeface="Times New Roman" panose="02020603050405020304" pitchFamily="18" charset="0"/>
              </a:rPr>
              <a:t>Lack of Integration</a:t>
            </a:r>
            <a:r>
              <a:rPr lang="en-US" altLang="en-US" sz="1400">
                <a:latin typeface="Times New Roman" panose="02020603050405020304" pitchFamily="18" charset="0"/>
                <a:cs typeface="Times New Roman" panose="02020603050405020304" pitchFamily="18" charset="0"/>
              </a:rPr>
              <a:t>: Many systems lack integrated features like appointment booking, real-time detection, and multi-language support, which limits their usability.</a:t>
            </a:r>
          </a:p>
          <a:p>
            <a:endParaRPr lang="en-US" altLang="en-US" sz="140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800" b="1">
                <a:latin typeface="Times New Roman" panose="02020603050405020304" pitchFamily="18" charset="0"/>
                <a:cs typeface="Times New Roman" panose="02020603050405020304" pitchFamily="18" charset="0"/>
              </a:rPr>
              <a:t>Proposed System:</a:t>
            </a:r>
          </a:p>
          <a:p>
            <a:r>
              <a:rPr lang="en-US" altLang="en-US" sz="1400" b="1">
                <a:latin typeface="Times New Roman" panose="02020603050405020304" pitchFamily="18" charset="0"/>
                <a:cs typeface="Times New Roman" panose="02020603050405020304" pitchFamily="18" charset="0"/>
              </a:rPr>
              <a:t>Automated Detection and Classification</a:t>
            </a:r>
            <a:r>
              <a:rPr lang="en-US" altLang="en-US" sz="1400">
                <a:latin typeface="Times New Roman" panose="02020603050405020304" pitchFamily="18" charset="0"/>
                <a:cs typeface="Times New Roman" panose="02020603050405020304" pitchFamily="18" charset="0"/>
              </a:rPr>
              <a:t>: Uses deep learning models (CNN and U-Net++) to automate and enhance the accuracy of skin cancer classification and segmentation.</a:t>
            </a:r>
          </a:p>
          <a:p>
            <a:r>
              <a:rPr lang="en-US" altLang="en-US" sz="1400" b="1">
                <a:latin typeface="Times New Roman" panose="02020603050405020304" pitchFamily="18" charset="0"/>
                <a:cs typeface="Times New Roman" panose="02020603050405020304" pitchFamily="18" charset="0"/>
              </a:rPr>
              <a:t>Real-Time Feedback</a:t>
            </a:r>
            <a:r>
              <a:rPr lang="en-US" altLang="en-US" sz="1400">
                <a:latin typeface="Times New Roman" panose="02020603050405020304" pitchFamily="18" charset="0"/>
                <a:cs typeface="Times New Roman" panose="02020603050405020304" pitchFamily="18" charset="0"/>
              </a:rPr>
              <a:t>: Provides instant analysis through real-time camera capture, allowing immediate feedback on skin lesions.</a:t>
            </a:r>
          </a:p>
          <a:p>
            <a:r>
              <a:rPr lang="en-US" altLang="en-US" sz="1400" b="1">
                <a:latin typeface="Times New Roman" panose="02020603050405020304" pitchFamily="18" charset="0"/>
                <a:cs typeface="Times New Roman" panose="02020603050405020304" pitchFamily="18" charset="0"/>
              </a:rPr>
              <a:t>Global Accessibility</a:t>
            </a:r>
            <a:r>
              <a:rPr lang="en-US" altLang="en-US" sz="1400">
                <a:latin typeface="Times New Roman" panose="02020603050405020304" pitchFamily="18" charset="0"/>
                <a:cs typeface="Times New Roman" panose="02020603050405020304" pitchFamily="18" charset="0"/>
              </a:rPr>
              <a:t>: Multi-language support makes the system accessible to a broader, international audience.</a:t>
            </a:r>
          </a:p>
          <a:p>
            <a:r>
              <a:rPr lang="en-US" altLang="en-US" sz="1400" b="1">
                <a:latin typeface="Times New Roman" panose="02020603050405020304" pitchFamily="18" charset="0"/>
                <a:cs typeface="Times New Roman" panose="02020603050405020304" pitchFamily="18" charset="0"/>
              </a:rPr>
              <a:t>Seamless Healthcare Access</a:t>
            </a:r>
            <a:r>
              <a:rPr lang="en-US" altLang="en-US" sz="1400">
                <a:latin typeface="Times New Roman" panose="02020603050405020304" pitchFamily="18" charset="0"/>
                <a:cs typeface="Times New Roman" panose="02020603050405020304" pitchFamily="18" charset="0"/>
              </a:rPr>
              <a:t>: Integrated appointment booking system allows users to schedule consultations directly with dermatologists.</a:t>
            </a:r>
          </a:p>
          <a:p>
            <a:r>
              <a:rPr lang="en-US" altLang="en-US" sz="1400" b="1">
                <a:latin typeface="Times New Roman" panose="02020603050405020304" pitchFamily="18" charset="0"/>
                <a:cs typeface="Times New Roman" panose="02020603050405020304" pitchFamily="18" charset="0"/>
              </a:rPr>
              <a:t>Comprehensive User Assistance</a:t>
            </a:r>
            <a:r>
              <a:rPr lang="en-US" altLang="en-US" sz="1400">
                <a:latin typeface="Times New Roman" panose="02020603050405020304" pitchFamily="18" charset="0"/>
                <a:cs typeface="Times New Roman" panose="02020603050405020304" pitchFamily="18" charset="0"/>
              </a:rPr>
              <a:t>: A chatbot offers instant advice, skin health tips, and guidance on whether users need professional consultation, improving accessibility and awareness.</a:t>
            </a:r>
          </a:p>
        </p:txBody>
      </p:sp>
      <p:sp>
        <p:nvSpPr>
          <p:cNvPr id="2" name="Rectangle 1">
            <a:extLst>
              <a:ext uri="{FF2B5EF4-FFF2-40B4-BE49-F238E27FC236}">
                <a16:creationId xmlns:a16="http://schemas.microsoft.com/office/drawing/2014/main" id="{3FA55390-6C34-6EC4-C211-56B2EFC1DED3}"/>
              </a:ext>
            </a:extLst>
          </p:cNvPr>
          <p:cNvSpPr/>
          <p:nvPr/>
        </p:nvSpPr>
        <p:spPr>
          <a:xfrm>
            <a:off x="5832475" y="1603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FF65CD3C-2CD7-EBB0-5748-8EBC24653615}"/>
              </a:ext>
            </a:extLst>
          </p:cNvPr>
          <p:cNvSpPr/>
          <p:nvPr/>
        </p:nvSpPr>
        <p:spPr>
          <a:xfrm>
            <a:off x="2195513" y="65135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293" name="TextBox 3">
            <a:extLst>
              <a:ext uri="{FF2B5EF4-FFF2-40B4-BE49-F238E27FC236}">
                <a16:creationId xmlns:a16="http://schemas.microsoft.com/office/drawing/2014/main" id="{F5B3AEC7-B437-8710-415D-61E83AD13755}"/>
              </a:ext>
            </a:extLst>
          </p:cNvPr>
          <p:cNvSpPr txBox="1">
            <a:spLocks noChangeArrowheads="1"/>
          </p:cNvSpPr>
          <p:nvPr/>
        </p:nvSpPr>
        <p:spPr bwMode="auto">
          <a:xfrm>
            <a:off x="6332538" y="115888"/>
            <a:ext cx="5580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12294" name="TextBox 4">
            <a:extLst>
              <a:ext uri="{FF2B5EF4-FFF2-40B4-BE49-F238E27FC236}">
                <a16:creationId xmlns:a16="http://schemas.microsoft.com/office/drawing/2014/main" id="{CA5546F0-C796-572D-1CFC-186CDD01FC99}"/>
              </a:ext>
            </a:extLst>
          </p:cNvPr>
          <p:cNvSpPr txBox="1">
            <a:spLocks noChangeArrowheads="1"/>
          </p:cNvSpPr>
          <p:nvPr/>
        </p:nvSpPr>
        <p:spPr bwMode="auto">
          <a:xfrm>
            <a:off x="2522538" y="6481763"/>
            <a:ext cx="9396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6B7D0CB8-37EC-C227-DE45-9103E269CAE3}"/>
              </a:ext>
            </a:extLst>
          </p:cNvPr>
          <p:cNvSpPr txBox="1">
            <a:spLocks noChangeArrowheads="1"/>
          </p:cNvSpPr>
          <p:nvPr/>
        </p:nvSpPr>
        <p:spPr bwMode="auto">
          <a:xfrm>
            <a:off x="3798888" y="1139825"/>
            <a:ext cx="7758112" cy="581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r>
              <a:rPr lang="en-IN" altLang="en-US" sz="1200">
                <a:latin typeface="Times New Roman" panose="02020603050405020304" pitchFamily="18" charset="0"/>
                <a:cs typeface="Times New Roman" panose="02020603050405020304" pitchFamily="18" charset="0"/>
              </a:rPr>
              <a:t>|    Camera Feed          |  &lt;---&gt;  Real-Time Skin Cancer Detection (CNN Model)</a:t>
            </a:r>
          </a:p>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r>
              <a:rPr lang="en-IN" altLang="en-US" sz="1200">
                <a:latin typeface="Times New Roman" panose="02020603050405020304" pitchFamily="18" charset="0"/>
                <a:cs typeface="Times New Roman" panose="02020603050405020304" pitchFamily="18" charset="0"/>
              </a:rPr>
              <a:t>            |</a:t>
            </a:r>
          </a:p>
          <a:p>
            <a:pPr>
              <a:spcBef>
                <a:spcPct val="0"/>
              </a:spcBef>
              <a:buFontTx/>
              <a:buNone/>
            </a:pPr>
            <a:r>
              <a:rPr lang="en-IN" altLang="en-US" sz="1200">
                <a:latin typeface="Times New Roman" panose="02020603050405020304" pitchFamily="18" charset="0"/>
                <a:cs typeface="Times New Roman" panose="02020603050405020304" pitchFamily="18" charset="0"/>
              </a:rPr>
              <a:t>           v</a:t>
            </a:r>
          </a:p>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r>
              <a:rPr lang="en-IN" altLang="en-US" sz="1200">
                <a:latin typeface="Times New Roman" panose="02020603050405020304" pitchFamily="18" charset="0"/>
                <a:cs typeface="Times New Roman" panose="02020603050405020304" pitchFamily="18" charset="0"/>
              </a:rPr>
              <a:t>|  Skin Cancer Classification &amp; Detection |</a:t>
            </a:r>
          </a:p>
          <a:p>
            <a:pPr>
              <a:spcBef>
                <a:spcPct val="0"/>
              </a:spcBef>
              <a:buFontTx/>
              <a:buNone/>
            </a:pPr>
            <a:r>
              <a:rPr lang="en-IN" altLang="en-US" sz="1200">
                <a:latin typeface="Times New Roman" panose="02020603050405020304" pitchFamily="18" charset="0"/>
                <a:cs typeface="Times New Roman" panose="02020603050405020304" pitchFamily="18" charset="0"/>
              </a:rPr>
              <a:t>|   (CNN for Classification)              |</a:t>
            </a:r>
          </a:p>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r>
              <a:rPr lang="en-IN" altLang="en-US" sz="1200">
                <a:latin typeface="Times New Roman" panose="02020603050405020304" pitchFamily="18" charset="0"/>
                <a:cs typeface="Times New Roman" panose="02020603050405020304" pitchFamily="18" charset="0"/>
              </a:rPr>
              <a:t>            |</a:t>
            </a:r>
          </a:p>
          <a:p>
            <a:pPr>
              <a:spcBef>
                <a:spcPct val="0"/>
              </a:spcBef>
              <a:buFontTx/>
              <a:buNone/>
            </a:pPr>
            <a:r>
              <a:rPr lang="en-IN" altLang="en-US" sz="1200">
                <a:latin typeface="Times New Roman" panose="02020603050405020304" pitchFamily="18" charset="0"/>
                <a:cs typeface="Times New Roman" panose="02020603050405020304" pitchFamily="18" charset="0"/>
              </a:rPr>
              <a:t>           v</a:t>
            </a:r>
          </a:p>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r>
              <a:rPr lang="en-IN" altLang="en-US" sz="1200">
                <a:latin typeface="Times New Roman" panose="02020603050405020304" pitchFamily="18" charset="0"/>
                <a:cs typeface="Times New Roman" panose="02020603050405020304" pitchFamily="18" charset="0"/>
              </a:rPr>
              <a:t>|  Skin Cancer Segmentation (U-Net++)     |</a:t>
            </a:r>
          </a:p>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r>
              <a:rPr lang="en-IN" altLang="en-US" sz="1200">
                <a:latin typeface="Times New Roman" panose="02020603050405020304" pitchFamily="18" charset="0"/>
                <a:cs typeface="Times New Roman" panose="02020603050405020304" pitchFamily="18" charset="0"/>
              </a:rPr>
              <a:t>            |</a:t>
            </a:r>
          </a:p>
          <a:p>
            <a:pPr>
              <a:spcBef>
                <a:spcPct val="0"/>
              </a:spcBef>
              <a:buFontTx/>
              <a:buNone/>
            </a:pPr>
            <a:r>
              <a:rPr lang="en-IN" altLang="en-US" sz="1200">
                <a:latin typeface="Times New Roman" panose="02020603050405020304" pitchFamily="18" charset="0"/>
                <a:cs typeface="Times New Roman" panose="02020603050405020304" pitchFamily="18" charset="0"/>
              </a:rPr>
              <a:t>           v</a:t>
            </a:r>
          </a:p>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r>
              <a:rPr lang="en-IN" altLang="en-US" sz="1200">
                <a:latin typeface="Times New Roman" panose="02020603050405020304" pitchFamily="18" charset="0"/>
                <a:cs typeface="Times New Roman" panose="02020603050405020304" pitchFamily="18" charset="0"/>
              </a:rPr>
              <a:t>|  Chatbot Integration (Perplexity API)   |</a:t>
            </a:r>
          </a:p>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r>
              <a:rPr lang="en-IN" altLang="en-US" sz="1200">
                <a:latin typeface="Times New Roman" panose="02020603050405020304" pitchFamily="18" charset="0"/>
                <a:cs typeface="Times New Roman" panose="02020603050405020304" pitchFamily="18" charset="0"/>
              </a:rPr>
              <a:t>            |</a:t>
            </a:r>
          </a:p>
          <a:p>
            <a:pPr>
              <a:spcBef>
                <a:spcPct val="0"/>
              </a:spcBef>
              <a:buFontTx/>
              <a:buNone/>
            </a:pPr>
            <a:r>
              <a:rPr lang="en-IN" altLang="en-US" sz="1200">
                <a:latin typeface="Times New Roman" panose="02020603050405020304" pitchFamily="18" charset="0"/>
                <a:cs typeface="Times New Roman" panose="02020603050405020304" pitchFamily="18" charset="0"/>
              </a:rPr>
              <a:t>           v</a:t>
            </a:r>
          </a:p>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r>
              <a:rPr lang="en-IN" altLang="en-US" sz="1200">
                <a:latin typeface="Times New Roman" panose="02020603050405020304" pitchFamily="18" charset="0"/>
                <a:cs typeface="Times New Roman" panose="02020603050405020304" pitchFamily="18" charset="0"/>
              </a:rPr>
              <a:t>|  Appointment Booking System             |</a:t>
            </a:r>
          </a:p>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r>
              <a:rPr lang="en-IN" altLang="en-US" sz="1200">
                <a:latin typeface="Times New Roman" panose="02020603050405020304" pitchFamily="18" charset="0"/>
                <a:cs typeface="Times New Roman" panose="02020603050405020304" pitchFamily="18" charset="0"/>
              </a:rPr>
              <a:t>            |</a:t>
            </a:r>
          </a:p>
          <a:p>
            <a:pPr>
              <a:spcBef>
                <a:spcPct val="0"/>
              </a:spcBef>
              <a:buFontTx/>
              <a:buNone/>
            </a:pPr>
            <a:r>
              <a:rPr lang="en-IN" altLang="en-US" sz="1200">
                <a:latin typeface="Times New Roman" panose="02020603050405020304" pitchFamily="18" charset="0"/>
                <a:cs typeface="Times New Roman" panose="02020603050405020304" pitchFamily="18" charset="0"/>
              </a:rPr>
              <a:t>           v</a:t>
            </a:r>
          </a:p>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r>
              <a:rPr lang="en-IN" altLang="en-US" sz="1200">
                <a:latin typeface="Times New Roman" panose="02020603050405020304" pitchFamily="18" charset="0"/>
                <a:cs typeface="Times New Roman" panose="02020603050405020304" pitchFamily="18" charset="0"/>
              </a:rPr>
              <a:t>|  Multi-Language Support                 |</a:t>
            </a:r>
          </a:p>
          <a:p>
            <a:pPr>
              <a:spcBef>
                <a:spcPct val="0"/>
              </a:spcBef>
              <a:buFontTx/>
              <a:buNone/>
            </a:pPr>
            <a:r>
              <a:rPr lang="en-IN" altLang="en-US" sz="1200">
                <a:latin typeface="Times New Roman" panose="02020603050405020304" pitchFamily="18" charset="0"/>
                <a:cs typeface="Times New Roman" panose="02020603050405020304" pitchFamily="18" charset="0"/>
              </a:rPr>
              <a:t>+------------------------------------------+</a:t>
            </a:r>
          </a:p>
          <a:p>
            <a:pPr>
              <a:spcBef>
                <a:spcPct val="0"/>
              </a:spcBef>
              <a:buFontTx/>
              <a:buNone/>
            </a:pPr>
            <a:endParaRPr lang="en-IN" altLang="en-US" sz="1200">
              <a:latin typeface="Times New Roman" panose="02020603050405020304" pitchFamily="18" charset="0"/>
              <a:cs typeface="Times New Roman" panose="02020603050405020304" pitchFamily="18" charset="0"/>
            </a:endParaRPr>
          </a:p>
        </p:txBody>
      </p:sp>
      <p:sp>
        <p:nvSpPr>
          <p:cNvPr id="13315" name="TextBox 4">
            <a:extLst>
              <a:ext uri="{FF2B5EF4-FFF2-40B4-BE49-F238E27FC236}">
                <a16:creationId xmlns:a16="http://schemas.microsoft.com/office/drawing/2014/main" id="{4546A2B9-93D6-EB3A-11DE-B4B71946B2C7}"/>
              </a:ext>
            </a:extLst>
          </p:cNvPr>
          <p:cNvSpPr txBox="1">
            <a:spLocks noChangeArrowheads="1"/>
          </p:cNvSpPr>
          <p:nvPr/>
        </p:nvSpPr>
        <p:spPr bwMode="auto">
          <a:xfrm>
            <a:off x="323850" y="1217613"/>
            <a:ext cx="28797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2200" b="1">
                <a:latin typeface="Times New Roman" panose="02020603050405020304" pitchFamily="18" charset="0"/>
                <a:cs typeface="Times New Roman" panose="02020603050405020304" pitchFamily="18" charset="0"/>
              </a:rPr>
              <a:t>System Architecture :</a:t>
            </a:r>
          </a:p>
        </p:txBody>
      </p:sp>
      <p:sp>
        <p:nvSpPr>
          <p:cNvPr id="2" name="Rectangle 1">
            <a:extLst>
              <a:ext uri="{FF2B5EF4-FFF2-40B4-BE49-F238E27FC236}">
                <a16:creationId xmlns:a16="http://schemas.microsoft.com/office/drawing/2014/main" id="{F90BCC2A-61E6-30CB-1616-7C5A9146D7DA}"/>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 name="Rectangle 2">
            <a:extLst>
              <a:ext uri="{FF2B5EF4-FFF2-40B4-BE49-F238E27FC236}">
                <a16:creationId xmlns:a16="http://schemas.microsoft.com/office/drawing/2014/main" id="{8EA253F8-6523-84AE-750B-10F937158FED}"/>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318" name="TextBox 3">
            <a:extLst>
              <a:ext uri="{FF2B5EF4-FFF2-40B4-BE49-F238E27FC236}">
                <a16:creationId xmlns:a16="http://schemas.microsoft.com/office/drawing/2014/main" id="{33C9D592-92DB-7CB2-CFE9-AFB12215BCB6}"/>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13319" name="TextBox 4">
            <a:extLst>
              <a:ext uri="{FF2B5EF4-FFF2-40B4-BE49-F238E27FC236}">
                <a16:creationId xmlns:a16="http://schemas.microsoft.com/office/drawing/2014/main" id="{72F23253-D3FC-EB9F-EE42-3E6887271E3C}"/>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F9BC227-5455-CB65-CDE3-1FDFC9B52631}"/>
              </a:ext>
            </a:extLst>
          </p:cNvPr>
          <p:cNvSpPr>
            <a:spLocks noChangeArrowheads="1"/>
          </p:cNvSpPr>
          <p:nvPr/>
        </p:nvSpPr>
        <p:spPr bwMode="auto">
          <a:xfrm>
            <a:off x="557213" y="1220788"/>
            <a:ext cx="10548937" cy="489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latin typeface="Times New Roman" panose="02020603050405020304" pitchFamily="18" charset="0"/>
                <a:cs typeface="Times New Roman" panose="02020603050405020304" pitchFamily="18" charset="0"/>
              </a:rPr>
              <a:t>Explanation:</a:t>
            </a:r>
          </a:p>
          <a:p>
            <a:pPr>
              <a:spcBef>
                <a:spcPct val="0"/>
              </a:spcBef>
              <a:buFontTx/>
              <a:buNone/>
            </a:pPr>
            <a:endParaRPr lang="en-US" altLang="en-US" sz="2400" b="1">
              <a:latin typeface="Times New Roman" panose="02020603050405020304" pitchFamily="18" charset="0"/>
              <a:cs typeface="Times New Roman" panose="02020603050405020304" pitchFamily="18" charset="0"/>
            </a:endParaRPr>
          </a:p>
          <a:p>
            <a:pPr>
              <a:spcBef>
                <a:spcPct val="0"/>
              </a:spcBef>
            </a:pPr>
            <a:r>
              <a:rPr lang="en-US" altLang="en-US" sz="2400" b="1">
                <a:latin typeface="Times New Roman" panose="02020603050405020304" pitchFamily="18" charset="0"/>
                <a:cs typeface="Times New Roman" panose="02020603050405020304" pitchFamily="18" charset="0"/>
              </a:rPr>
              <a:t>Camera Feed</a:t>
            </a:r>
            <a:r>
              <a:rPr lang="en-US" altLang="en-US" sz="2400">
                <a:latin typeface="Times New Roman" panose="02020603050405020304" pitchFamily="18" charset="0"/>
                <a:cs typeface="Times New Roman" panose="02020603050405020304" pitchFamily="18" charset="0"/>
              </a:rPr>
              <a:t>: Users can upload or capture real-time images of skin lesions.</a:t>
            </a:r>
          </a:p>
          <a:p>
            <a:pPr>
              <a:spcBef>
                <a:spcPct val="0"/>
              </a:spcBef>
            </a:pPr>
            <a:r>
              <a:rPr lang="en-US" altLang="en-US" sz="2400" b="1">
                <a:latin typeface="Times New Roman" panose="02020603050405020304" pitchFamily="18" charset="0"/>
                <a:cs typeface="Times New Roman" panose="02020603050405020304" pitchFamily="18" charset="0"/>
              </a:rPr>
              <a:t>Skin Cancer Classification &amp; Detection (CNN Model)</a:t>
            </a:r>
            <a:r>
              <a:rPr lang="en-US" altLang="en-US" sz="2400">
                <a:latin typeface="Times New Roman" panose="02020603050405020304" pitchFamily="18" charset="0"/>
                <a:cs typeface="Times New Roman" panose="02020603050405020304" pitchFamily="18" charset="0"/>
              </a:rPr>
              <a:t>: The captured or uploaded images are processed by the classification model to identify potential skin cancer.</a:t>
            </a:r>
          </a:p>
          <a:p>
            <a:pPr>
              <a:spcBef>
                <a:spcPct val="0"/>
              </a:spcBef>
            </a:pPr>
            <a:r>
              <a:rPr lang="en-US" altLang="en-US" sz="2400" b="1">
                <a:latin typeface="Times New Roman" panose="02020603050405020304" pitchFamily="18" charset="0"/>
                <a:cs typeface="Times New Roman" panose="02020603050405020304" pitchFamily="18" charset="0"/>
              </a:rPr>
              <a:t>Skin Cancer Segmentation (U-Net++)</a:t>
            </a:r>
            <a:r>
              <a:rPr lang="en-US" altLang="en-US" sz="2400">
                <a:latin typeface="Times New Roman" panose="02020603050405020304" pitchFamily="18" charset="0"/>
                <a:cs typeface="Times New Roman" panose="02020603050405020304" pitchFamily="18" charset="0"/>
              </a:rPr>
              <a:t>: The U-Net++ model highlights the areas of concern in the lesion, providing a visual segmentation for better understanding.</a:t>
            </a:r>
          </a:p>
          <a:p>
            <a:pPr>
              <a:spcBef>
                <a:spcPct val="0"/>
              </a:spcBef>
            </a:pPr>
            <a:r>
              <a:rPr lang="en-US" altLang="en-US" sz="2400" b="1">
                <a:latin typeface="Times New Roman" panose="02020603050405020304" pitchFamily="18" charset="0"/>
                <a:cs typeface="Times New Roman" panose="02020603050405020304" pitchFamily="18" charset="0"/>
              </a:rPr>
              <a:t>Chatbot Integration (Perplexity API)</a:t>
            </a:r>
            <a:r>
              <a:rPr lang="en-US" altLang="en-US" sz="2400">
                <a:latin typeface="Times New Roman" panose="02020603050405020304" pitchFamily="18" charset="0"/>
                <a:cs typeface="Times New Roman" panose="02020603050405020304" pitchFamily="18" charset="0"/>
              </a:rPr>
              <a:t>: The chatbot offers real-time information, guidance, and advice based on the analysis results.</a:t>
            </a:r>
          </a:p>
          <a:p>
            <a:pPr>
              <a:spcBef>
                <a:spcPct val="0"/>
              </a:spcBef>
            </a:pPr>
            <a:r>
              <a:rPr lang="en-US" altLang="en-US" sz="2400" b="1">
                <a:latin typeface="Times New Roman" panose="02020603050405020304" pitchFamily="18" charset="0"/>
                <a:cs typeface="Times New Roman" panose="02020603050405020304" pitchFamily="18" charset="0"/>
              </a:rPr>
              <a:t>Appointment Booking System</a:t>
            </a:r>
            <a:r>
              <a:rPr lang="en-US" altLang="en-US" sz="2400">
                <a:latin typeface="Times New Roman" panose="02020603050405020304" pitchFamily="18" charset="0"/>
                <a:cs typeface="Times New Roman" panose="02020603050405020304" pitchFamily="18" charset="0"/>
              </a:rPr>
              <a:t>: Allows users to schedule appointments with dermatologists for further examination and consultation.</a:t>
            </a:r>
          </a:p>
          <a:p>
            <a:pPr>
              <a:spcBef>
                <a:spcPct val="0"/>
              </a:spcBef>
            </a:pPr>
            <a:r>
              <a:rPr lang="en-US" altLang="en-US" sz="2400" b="1">
                <a:latin typeface="Times New Roman" panose="02020603050405020304" pitchFamily="18" charset="0"/>
                <a:cs typeface="Times New Roman" panose="02020603050405020304" pitchFamily="18" charset="0"/>
              </a:rPr>
              <a:t>Multi-Language Support</a:t>
            </a:r>
            <a:r>
              <a:rPr lang="en-US" altLang="en-US" sz="2400">
                <a:latin typeface="Times New Roman" panose="02020603050405020304" pitchFamily="18" charset="0"/>
                <a:cs typeface="Times New Roman" panose="02020603050405020304" pitchFamily="18" charset="0"/>
              </a:rPr>
              <a:t>: Ensures the system is accessible to users from different regions by providing language options.</a:t>
            </a:r>
          </a:p>
        </p:txBody>
      </p:sp>
      <p:sp>
        <p:nvSpPr>
          <p:cNvPr id="3" name="Rectangle 2">
            <a:extLst>
              <a:ext uri="{FF2B5EF4-FFF2-40B4-BE49-F238E27FC236}">
                <a16:creationId xmlns:a16="http://schemas.microsoft.com/office/drawing/2014/main" id="{CAD8827C-5FBF-0F07-0936-EF627E62DAA2}"/>
              </a:ext>
            </a:extLst>
          </p:cNvPr>
          <p:cNvSpPr/>
          <p:nvPr/>
        </p:nvSpPr>
        <p:spPr>
          <a:xfrm>
            <a:off x="5832475" y="173038"/>
            <a:ext cx="6011863" cy="663575"/>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 name="Rectangle 3">
            <a:extLst>
              <a:ext uri="{FF2B5EF4-FFF2-40B4-BE49-F238E27FC236}">
                <a16:creationId xmlns:a16="http://schemas.microsoft.com/office/drawing/2014/main" id="{E2402957-9662-9825-D8A9-360E6A9C1BDB}"/>
              </a:ext>
            </a:extLst>
          </p:cNvPr>
          <p:cNvSpPr/>
          <p:nvPr/>
        </p:nvSpPr>
        <p:spPr>
          <a:xfrm>
            <a:off x="2195513" y="6526213"/>
            <a:ext cx="9398000" cy="331787"/>
          </a:xfrm>
          <a:prstGeom prst="rect">
            <a:avLst/>
          </a:prstGeom>
          <a:solidFill>
            <a:srgbClr val="953735"/>
          </a:solidFill>
          <a:ln>
            <a:solidFill>
              <a:srgbClr val="953735"/>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341" name="TextBox 4">
            <a:extLst>
              <a:ext uri="{FF2B5EF4-FFF2-40B4-BE49-F238E27FC236}">
                <a16:creationId xmlns:a16="http://schemas.microsoft.com/office/drawing/2014/main" id="{EE61CC24-E8E8-A17A-A90E-1C163CFF6881}"/>
              </a:ext>
            </a:extLst>
          </p:cNvPr>
          <p:cNvSpPr txBox="1">
            <a:spLocks noChangeArrowheads="1"/>
          </p:cNvSpPr>
          <p:nvPr/>
        </p:nvSpPr>
        <p:spPr bwMode="auto">
          <a:xfrm>
            <a:off x="6332538" y="130175"/>
            <a:ext cx="5580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p:txBody>
      </p:sp>
      <p:sp>
        <p:nvSpPr>
          <p:cNvPr id="14342" name="TextBox 5">
            <a:extLst>
              <a:ext uri="{FF2B5EF4-FFF2-40B4-BE49-F238E27FC236}">
                <a16:creationId xmlns:a16="http://schemas.microsoft.com/office/drawing/2014/main" id="{02958CCA-E770-26BF-07DF-EE703117B8E4}"/>
              </a:ext>
            </a:extLst>
          </p:cNvPr>
          <p:cNvSpPr txBox="1">
            <a:spLocks noChangeArrowheads="1"/>
          </p:cNvSpPr>
          <p:nvPr/>
        </p:nvSpPr>
        <p:spPr bwMode="auto">
          <a:xfrm>
            <a:off x="2522538" y="6496050"/>
            <a:ext cx="93964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chemeClr val="bg1"/>
                </a:solidFill>
                <a:latin typeface="Times New Roman" panose="02020603050405020304" pitchFamily="18" charset="0"/>
                <a:cs typeface="Times New Roman" panose="02020603050405020304" pitchFamily="18" charset="0"/>
              </a:rPr>
              <a:t>Multi Skin Cancer Classification and Segmentation</a:t>
            </a:r>
            <a:endParaRPr lang="en-IN" altLang="en-US" sz="1800">
              <a:solidFill>
                <a:schemeClr val="bg1"/>
              </a:solidFill>
              <a:latin typeface="Arial" panose="020B0604020202020204" pitchFamily="34" charset="0"/>
            </a:endParaRPr>
          </a:p>
          <a:p>
            <a:pPr>
              <a:spcBef>
                <a:spcPct val="0"/>
              </a:spcBef>
              <a:buFontTx/>
              <a:buNone/>
            </a:pPr>
            <a:endParaRPr lang="en-IN" altLang="en-US" sz="1800">
              <a:solidFill>
                <a:schemeClr val="bg1"/>
              </a:solidFill>
              <a:latin typeface="Arial" panose="020B0604020202020204" pitchFamily="34" charset="0"/>
            </a:endParaRPr>
          </a:p>
          <a:p>
            <a:pPr>
              <a:spcBef>
                <a:spcPct val="0"/>
              </a:spcBef>
              <a:buFontTx/>
              <a:buNone/>
            </a:pPr>
            <a:endParaRPr lang="en-IN" altLang="en-US" sz="1800">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1794</TotalTime>
  <Words>3934</Words>
  <Application>Microsoft Office PowerPoint</Application>
  <PresentationFormat>Custom</PresentationFormat>
  <Paragraphs>339</Paragraphs>
  <Slides>32</Slides>
  <Notes>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Dr.Kavuri.K.S.V.A. Satheesh</dc:creator>
  <cp:lastModifiedBy>21BQ1A4285 - REGULAGADDA BHANU PRAKASH</cp:lastModifiedBy>
  <cp:revision>121</cp:revision>
  <dcterms:created xsi:type="dcterms:W3CDTF">2023-10-04T16:02:43Z</dcterms:created>
  <dcterms:modified xsi:type="dcterms:W3CDTF">2025-04-20T06:42:32Z</dcterms:modified>
</cp:coreProperties>
</file>